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1097280"/>
          </a:xfrm>
          <a:prstGeom prst="rect">
            <a:avLst/>
          </a:prstGeom>
          <a:noFill/>
        </p:spPr>
        <p:txBody>
          <a:bodyPr wrap="none">
            <a:spAutoFit/>
          </a:bodyPr>
          <a:lstStyle/>
          <a:p>
            <a:r>
              <a:t>AI omni-channel learning lab</a:t>
            </a:r>
          </a:p>
        </p:txBody>
      </p:sp>
      <p:sp>
        <p:nvSpPr>
          <p:cNvPr id="3" name="TextBox 2"/>
          <p:cNvSpPr txBox="1"/>
          <p:nvPr/>
        </p:nvSpPr>
        <p:spPr>
          <a:xfrm>
            <a:off x="457200" y="1828800"/>
            <a:ext cx="8229600" cy="2743200"/>
          </a:xfrm>
          <a:prstGeom prst="rect">
            <a:avLst/>
          </a:prstGeom>
          <a:noFill/>
        </p:spPr>
        <p:txBody>
          <a:bodyPr wrap="none">
            <a:spAutoFit/>
          </a:bodyPr>
          <a:lstStyle/>
          <a:p>
            <a:r>
              <a:t>This is an independent, free, learning-only student project. It respects every company and vendor, and every trademark belongs to its owner. It is not affiliated with or endorsed by any of them. If anyone has a concern, the content will be removed or corrected promptly via the contact page. Nothing here is sold. The author is happy to volunteer. Notes about recording, consent, and emergency calling are educational and are not legal advice.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Programming foundations</a:t>
            </a:r>
          </a:p>
        </p:txBody>
      </p:sp>
      <p:sp>
        <p:nvSpPr>
          <p:cNvPr id="3" name="TextBox 2"/>
          <p:cNvSpPr txBox="1"/>
          <p:nvPr/>
        </p:nvSpPr>
        <p:spPr>
          <a:xfrm>
            <a:off x="457200" y="1463040"/>
            <a:ext cx="8229600" cy="3657600"/>
          </a:xfrm>
          <a:prstGeom prst="rect">
            <a:avLst/>
          </a:prstGeom>
          <a:noFill/>
        </p:spPr>
        <p:txBody>
          <a:bodyPr wrap="none">
            <a:spAutoFit/>
          </a:bodyPr>
          <a:lstStyle/>
          <a:p>
            <a:r>
              <a:t>Files, HTTP, JSON, and a notebook you can re-run. No model call is required to start.</a:t>
            </a:r>
          </a:p>
          <a:p>
            <a:r>
              <a:t>How this learning lab works</a:t>
            </a:r>
          </a:p>
          <a:p>
            <a:r>
              <a:t>Programs, files, and a notebook</a:t>
            </a:r>
          </a:p>
          <a:p>
            <a:r>
              <a:t>Python values and functions</a:t>
            </a:r>
          </a:p>
          <a:p>
            <a:r>
              <a:t>HTTP and JSON</a:t>
            </a:r>
          </a:p>
          <a:p>
            <a:r>
              <a:t>Secrets stay out of the file</a:t>
            </a:r>
          </a:p>
          <a:p>
            <a:r>
              <a:t>Tests and a small eval</a:t>
            </a:r>
          </a:p>
          <a:p>
            <a:r>
              <a:t>Sources and go deeper</a:t>
            </a:r>
          </a:p>
          <a:p>
            <a:r>
              <a:t>NIST AI Risk Management Framework (spec)</a:t>
            </a:r>
          </a:p>
          <a:p>
            <a:r>
              <a:t>last checked 2026-10</a:t>
            </a:r>
          </a:p>
          <a:p>
            <a:r>
              <a:t>https://www.nist.gov/itl/ai-risk-management-framework</a:t>
            </a:r>
          </a:p>
          <a:p>
            <a:r>
              <a:t>W3C, Web Content Accessibility Guidelines 2.2 (spec)</a:t>
            </a:r>
          </a:p>
          <a:p>
            <a:r>
              <a:t>last checked 2026-10</a:t>
            </a:r>
          </a:p>
          <a:p>
            <a:r>
              <a:t>https://www.w3.org/TR/WCAG22/</a:t>
            </a:r>
          </a:p>
          <a:p>
            <a:r>
              <a:t>Web accessibility — Wikipedia (wikipedia)</a:t>
            </a:r>
          </a:p>
          <a:p>
            <a:r>
              <a:t>last checked 2026-10</a:t>
            </a:r>
          </a:p>
          <a:p>
            <a:r>
              <a:t>https://en.wikipedia.org/wiki/Web_accessibility</a:t>
            </a:r>
          </a:p>
          <a:p>
            <a:r>
              <a:t>Python 3 tutorial (vendor)</a:t>
            </a:r>
          </a:p>
          <a:p>
            <a:r>
              <a:t>last checked 2026-10</a:t>
            </a:r>
          </a:p>
          <a:p>
            <a:r>
              <a:t>https://docs.python.org/3/tutorial/</a:t>
            </a:r>
          </a:p>
          <a:p>
            <a:r>
              <a:t>Python.org community (community)</a:t>
            </a:r>
          </a:p>
          <a:p>
            <a:r>
              <a:t>last checked 2026-10</a:t>
            </a:r>
          </a:p>
          <a:p>
            <a:r>
              <a:t>https://www.python.org/community/</a:t>
            </a:r>
          </a:p>
          <a:p>
            <a:r>
              <a:t>Git reference (vendor)</a:t>
            </a:r>
          </a:p>
          <a:p>
            <a:r>
              <a:t>last checked 2026-10</a:t>
            </a:r>
          </a:p>
          <a:p>
            <a:r>
              <a:t>https://git-scm.com/docs</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How models work</a:t>
            </a:r>
          </a:p>
        </p:txBody>
      </p:sp>
      <p:sp>
        <p:nvSpPr>
          <p:cNvPr id="3" name="TextBox 2"/>
          <p:cNvSpPr txBox="1"/>
          <p:nvPr/>
        </p:nvSpPr>
        <p:spPr>
          <a:xfrm>
            <a:off x="457200" y="1463040"/>
            <a:ext cx="8229600" cy="3657600"/>
          </a:xfrm>
          <a:prstGeom prst="rect">
            <a:avLst/>
          </a:prstGeom>
          <a:noFill/>
        </p:spPr>
        <p:txBody>
          <a:bodyPr wrap="none">
            <a:spAutoFit/>
          </a:bodyPr>
          <a:lstStyle/>
          <a:p>
            <a:r>
              <a:t>Tokens, context, sampling, and why a fluent sentence can still be false.</a:t>
            </a:r>
          </a:p>
          <a:p>
            <a:r>
              <a:t>Tokens, not words</a:t>
            </a:r>
          </a:p>
          <a:p>
            <a:r>
              <a:t>Next-token prediction</a:t>
            </a:r>
          </a:p>
          <a:p>
            <a:r>
              <a:t>Context windows</a:t>
            </a:r>
          </a:p>
          <a:p>
            <a:r>
              <a:t>Sampling</a:t>
            </a:r>
          </a:p>
          <a:p>
            <a:r>
              <a:t>Hallucination</a:t>
            </a:r>
          </a:p>
          <a:p>
            <a:r>
              <a:t>Model cards and ids</a:t>
            </a:r>
          </a:p>
          <a:p>
            <a:r>
              <a:t>Sources and go deeper</a:t>
            </a:r>
          </a:p>
          <a:p>
            <a:r>
              <a:t>Vaswani and co-authors, Attention Is All You Need, 2017 (paper)</a:t>
            </a:r>
          </a:p>
          <a:p>
            <a:r>
              <a:t>last checked 2026-10</a:t>
            </a:r>
          </a:p>
          <a:p>
            <a:r>
              <a:t>https://arxiv.org/abs/1706.03762</a:t>
            </a:r>
          </a:p>
          <a:p>
            <a:r>
              <a:t>Brown and co-authors, Language Models are Few-Shot Learners, 2020 (paper)</a:t>
            </a:r>
          </a:p>
          <a:p>
            <a:r>
              <a:t>last checked 2026-10</a:t>
            </a:r>
          </a:p>
          <a:p>
            <a:r>
              <a:t>https://arxiv.org/abs/2005.14165</a:t>
            </a:r>
          </a:p>
          <a:p>
            <a:r>
              <a:t>Attention Is All You Need — Wikipedia (wikipedia)</a:t>
            </a:r>
          </a:p>
          <a:p>
            <a:r>
              <a:t>last checked 2026-10</a:t>
            </a:r>
          </a:p>
          <a:p>
            <a:r>
              <a:t>https://en.wikipedia.org/wiki/Attention_Is_All_You_Need</a:t>
            </a:r>
          </a:p>
          <a:p>
            <a:r>
              <a:t>Large language model — Wikipedia (wikipedia)</a:t>
            </a:r>
          </a:p>
          <a:p>
            <a:r>
              <a:t>last checked 2026-10</a:t>
            </a:r>
          </a:p>
          <a:p>
            <a:r>
              <a:t>https://en.wikipedia.org/wiki/Large_language_model</a:t>
            </a:r>
          </a:p>
          <a:p>
            <a:r>
              <a:t>NIST AI Risk Management Framework (spec)</a:t>
            </a:r>
          </a:p>
          <a:p>
            <a:r>
              <a:t>last checked 2026-10</a:t>
            </a:r>
          </a:p>
          <a:p>
            <a:r>
              <a:t>https://www.nist.gov/itl/ai-risk-management-framework</a:t>
            </a:r>
          </a:p>
          <a:p>
            <a:r>
              <a:t>OWASP Top 10 for Large Language Model Applications (community)</a:t>
            </a:r>
          </a:p>
          <a:p>
            <a:r>
              <a:t>last checked 2026-10</a:t>
            </a:r>
          </a:p>
          <a:p>
            <a:r>
              <a:t>https://owasp.org/projects/top-10-for-large-language-model-applications</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Prompting and evals</a:t>
            </a:r>
          </a:p>
        </p:txBody>
      </p:sp>
      <p:sp>
        <p:nvSpPr>
          <p:cNvPr id="3" name="TextBox 2"/>
          <p:cNvSpPr txBox="1"/>
          <p:nvPr/>
        </p:nvSpPr>
        <p:spPr>
          <a:xfrm>
            <a:off x="457200" y="1463040"/>
            <a:ext cx="8229600" cy="3657600"/>
          </a:xfrm>
          <a:prstGeom prst="rect">
            <a:avLst/>
          </a:prstGeom>
          <a:noFill/>
        </p:spPr>
        <p:txBody>
          <a:bodyPr wrap="none">
            <a:spAutoFit/>
          </a:bodyPr>
          <a:lstStyle/>
          <a:p>
            <a:r>
              <a:t>A job, a shape, and a test. Change one thing and keep the score.</a:t>
            </a:r>
          </a:p>
          <a:p>
            <a:r>
              <a:t>A job, a shape, and a test</a:t>
            </a:r>
          </a:p>
          <a:p>
            <a:r>
              <a:t>Messages</a:t>
            </a:r>
          </a:p>
          <a:p>
            <a:r>
              <a:t>Schemas</a:t>
            </a:r>
          </a:p>
          <a:p>
            <a:r>
              <a:t>A golden set</a:t>
            </a:r>
          </a:p>
          <a:p>
            <a:r>
              <a:t>Latency and a toy budget</a:t>
            </a:r>
          </a:p>
          <a:p>
            <a:r>
              <a:t>Prompt diff</a:t>
            </a:r>
          </a:p>
          <a:p>
            <a:r>
              <a:t>Sources and go deeper</a:t>
            </a:r>
          </a:p>
          <a:p>
            <a:r>
              <a:t>Brown and co-authors, Language Models are Few-Shot Learners, 2020 (paper)</a:t>
            </a:r>
          </a:p>
          <a:p>
            <a:r>
              <a:t>last checked 2026-10</a:t>
            </a:r>
          </a:p>
          <a:p>
            <a:r>
              <a:t>https://arxiv.org/abs/2005.14165</a:t>
            </a:r>
          </a:p>
          <a:p>
            <a:r>
              <a:t>Prompt engineering — Wikipedia (wikipedia)</a:t>
            </a:r>
          </a:p>
          <a:p>
            <a:r>
              <a:t>last checked 2026-10</a:t>
            </a:r>
          </a:p>
          <a:p>
            <a:r>
              <a:t>https://en.wikipedia.org/wiki/Prompt_engineering</a:t>
            </a:r>
          </a:p>
          <a:p>
            <a:r>
              <a:t>Anthropic, Building effective agents (vendor)</a:t>
            </a:r>
          </a:p>
          <a:p>
            <a:r>
              <a:t>last checked 2026-10</a:t>
            </a:r>
          </a:p>
          <a:p>
            <a:r>
              <a:t>https://www.anthropic.com/engineering/building-effective-agents</a:t>
            </a:r>
          </a:p>
          <a:p>
            <a:r>
              <a:t>Amazon Bedrock overview (vendor)</a:t>
            </a:r>
          </a:p>
          <a:p>
            <a:r>
              <a:t>last checked 2026-10</a:t>
            </a:r>
          </a:p>
          <a:p>
            <a:r>
              <a:t>https://docs.aws.amazon.com/bedrock/latest/userguide/what-is-bedrock.html</a:t>
            </a:r>
          </a:p>
          <a:p>
            <a:r>
              <a:t>RFC 8259, The JSON Data Interchange Format (spec)</a:t>
            </a:r>
          </a:p>
          <a:p>
            <a:r>
              <a:t>last checked 2026-10</a:t>
            </a:r>
          </a:p>
          <a:p>
            <a:r>
              <a:t>https://www.rfc-editor.org/rfc/rfc8259</a:t>
            </a:r>
          </a:p>
          <a:p>
            <a:r>
              <a:t>OWASP Top 10 for Large Language Model Applications (community)</a:t>
            </a:r>
          </a:p>
          <a:p>
            <a:r>
              <a:t>last checked 2026-10</a:t>
            </a:r>
          </a:p>
          <a:p>
            <a:r>
              <a:t>https://owasp.org/projects/top-10-for-large-language-model-applications</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Retrieval</a:t>
            </a:r>
          </a:p>
        </p:txBody>
      </p:sp>
      <p:sp>
        <p:nvSpPr>
          <p:cNvPr id="3" name="TextBox 2"/>
          <p:cNvSpPr txBox="1"/>
          <p:nvPr/>
        </p:nvSpPr>
        <p:spPr>
          <a:xfrm>
            <a:off x="457200" y="1463040"/>
            <a:ext cx="8229600" cy="3657600"/>
          </a:xfrm>
          <a:prstGeom prst="rect">
            <a:avLst/>
          </a:prstGeom>
          <a:noFill/>
        </p:spPr>
        <p:txBody>
          <a:bodyPr wrap="none">
            <a:spAutoFit/>
          </a:bodyPr>
          <a:lstStyle/>
          <a:p>
            <a:r>
              <a:t>Find a passage, then answer from it. Measure whether the passage was found.</a:t>
            </a:r>
          </a:p>
          <a:p>
            <a:r>
              <a:t>Why retrieve</a:t>
            </a:r>
          </a:p>
          <a:p>
            <a:r>
              <a:t>Chunks</a:t>
            </a:r>
          </a:p>
          <a:p>
            <a:r>
              <a:t>Embeddings</a:t>
            </a:r>
          </a:p>
          <a:p>
            <a:r>
              <a:t>Retrieve, then read</a:t>
            </a:r>
          </a:p>
          <a:p>
            <a:r>
              <a:t>Cite or refuse</a:t>
            </a:r>
          </a:p>
          <a:p>
            <a:r>
              <a:t>Failure modes</a:t>
            </a:r>
          </a:p>
          <a:p>
            <a:r>
              <a:t>Sources and go deeper</a:t>
            </a:r>
          </a:p>
          <a:p>
            <a:r>
              <a:t>Lewis and co-authors, Retrieval-Augmented Generation for Knowledge-Intensive NLP Tasks, 2020 (paper)</a:t>
            </a:r>
          </a:p>
          <a:p>
            <a:r>
              <a:t>last checked 2026-10</a:t>
            </a:r>
          </a:p>
          <a:p>
            <a:r>
              <a:t>https://arxiv.org/abs/2005.11401</a:t>
            </a:r>
          </a:p>
          <a:p>
            <a:r>
              <a:t>Retrieval-augmented generation — Wikipedia (wikipedia)</a:t>
            </a:r>
          </a:p>
          <a:p>
            <a:r>
              <a:t>last checked 2026-10</a:t>
            </a:r>
          </a:p>
          <a:p>
            <a:r>
              <a:t>https://en.wikipedia.org/wiki/Retrieval-augmented_generation</a:t>
            </a:r>
          </a:p>
          <a:p>
            <a:r>
              <a:t>Karpukhin and co-authors, Dense Passage Retrieval for Open-Domain Question Answering, 2020 (paper)</a:t>
            </a:r>
          </a:p>
          <a:p>
            <a:r>
              <a:t>last checked 2026-10</a:t>
            </a:r>
          </a:p>
          <a:p>
            <a:r>
              <a:t>https://arxiv.org/abs/2004.04906</a:t>
            </a:r>
          </a:p>
          <a:p>
            <a:r>
              <a:t>Word embedding — Wikipedia (wikipedia)</a:t>
            </a:r>
          </a:p>
          <a:p>
            <a:r>
              <a:t>last checked 2026-10</a:t>
            </a:r>
          </a:p>
          <a:p>
            <a:r>
              <a:t>https://en.wikipedia.org/wiki/Word_embedding</a:t>
            </a:r>
          </a:p>
          <a:p>
            <a:r>
              <a:t>OWASP Top 10 for Large Language Model Applications (community)</a:t>
            </a:r>
          </a:p>
          <a:p>
            <a:r>
              <a:t>last checked 2026-10</a:t>
            </a:r>
          </a:p>
          <a:p>
            <a:r>
              <a:t>https://owasp.org/projects/top-10-for-large-language-model-applications</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Agents</a:t>
            </a:r>
          </a:p>
        </p:txBody>
      </p:sp>
      <p:sp>
        <p:nvSpPr>
          <p:cNvPr id="3" name="TextBox 2"/>
          <p:cNvSpPr txBox="1"/>
          <p:nvPr/>
        </p:nvSpPr>
        <p:spPr>
          <a:xfrm>
            <a:off x="457200" y="1463040"/>
            <a:ext cx="8229600" cy="3657600"/>
          </a:xfrm>
          <a:prstGeom prst="rect">
            <a:avLst/>
          </a:prstGeom>
          <a:noFill/>
        </p:spPr>
        <p:txBody>
          <a:bodyPr wrap="none">
            <a:spAutoFit/>
          </a:bodyPr>
          <a:lstStyle/>
          <a:p>
            <a:r>
              <a:t>A loop that may call a tool, with a schema, a step cap, and a trace.</a:t>
            </a:r>
          </a:p>
          <a:p>
            <a:r>
              <a:t>An agent is a loop</a:t>
            </a:r>
          </a:p>
          <a:p>
            <a:r>
              <a:t>Tools and schemas</a:t>
            </a:r>
          </a:p>
          <a:p>
            <a:r>
              <a:t>Step caps and traces</a:t>
            </a:r>
          </a:p>
          <a:p>
            <a:r>
              <a:t>Human approval</a:t>
            </a:r>
          </a:p>
          <a:p>
            <a:r>
              <a:t>ReAct, at learning depth</a:t>
            </a:r>
          </a:p>
          <a:p>
            <a:r>
              <a:t>When not to use an agent</a:t>
            </a:r>
          </a:p>
          <a:p>
            <a:r>
              <a:t>Sources and go deeper</a:t>
            </a:r>
          </a:p>
          <a:p>
            <a:r>
              <a:t>Anthropic, Building effective agents (vendor)</a:t>
            </a:r>
          </a:p>
          <a:p>
            <a:r>
              <a:t>last checked 2026-10</a:t>
            </a:r>
          </a:p>
          <a:p>
            <a:r>
              <a:t>https://www.anthropic.com/engineering/building-effective-agents</a:t>
            </a:r>
          </a:p>
          <a:p>
            <a:r>
              <a:t>Yao and co-authors, ReAct: Synergizing Reasoning and Acting in Language Models, 2022 (paper)</a:t>
            </a:r>
          </a:p>
          <a:p>
            <a:r>
              <a:t>last checked 2026-10</a:t>
            </a:r>
          </a:p>
          <a:p>
            <a:r>
              <a:t>https://arxiv.org/abs/2210.03629</a:t>
            </a:r>
          </a:p>
          <a:p>
            <a:r>
              <a:t>Large language model — Wikipedia (wikipedia)</a:t>
            </a:r>
          </a:p>
          <a:p>
            <a:r>
              <a:t>last checked 2026-10</a:t>
            </a:r>
          </a:p>
          <a:p>
            <a:r>
              <a:t>https://en.wikipedia.org/wiki/Large_language_model</a:t>
            </a:r>
          </a:p>
          <a:p>
            <a:r>
              <a:t>Schick and co-authors, Toolformer: Language Models Can Teach Themselves to Use Tools, 2023 (paper)</a:t>
            </a:r>
          </a:p>
          <a:p>
            <a:r>
              <a:t>last checked 2026-10</a:t>
            </a:r>
          </a:p>
          <a:p>
            <a:r>
              <a:t>https://arxiv.org/abs/2302.04761</a:t>
            </a:r>
          </a:p>
          <a:p>
            <a:r>
              <a:t>NIST AI Risk Management Framework (spec)</a:t>
            </a:r>
          </a:p>
          <a:p>
            <a:r>
              <a:t>last checked 2026-10</a:t>
            </a:r>
          </a:p>
          <a:p>
            <a:r>
              <a:t>https://www.nist.gov/itl/ai-risk-management-framework</a:t>
            </a:r>
          </a:p>
          <a:p>
            <a:r>
              <a:t>OWASP Top 10 for Large Language Model Applications (community)</a:t>
            </a:r>
          </a:p>
          <a:p>
            <a:r>
              <a:t>last checked 2026-10</a:t>
            </a:r>
          </a:p>
          <a:p>
            <a:r>
              <a:t>https://owasp.org/projects/top-10-for-large-language-model-applications</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Model Context Protocol</a:t>
            </a:r>
          </a:p>
        </p:txBody>
      </p:sp>
      <p:sp>
        <p:nvSpPr>
          <p:cNvPr id="3" name="TextBox 2"/>
          <p:cNvSpPr txBox="1"/>
          <p:nvPr/>
        </p:nvSpPr>
        <p:spPr>
          <a:xfrm>
            <a:off x="457200" y="1463040"/>
            <a:ext cx="8229600" cy="3657600"/>
          </a:xfrm>
          <a:prstGeom prst="rect">
            <a:avLst/>
          </a:prstGeom>
          <a:noFill/>
        </p:spPr>
        <p:txBody>
          <a:bodyPr wrap="none">
            <a:spAutoFit/>
          </a:bodyPr>
          <a:lstStyle/>
          <a:p>
            <a:r>
              <a:t>A way for a host to talk to tool servers. Confirm the current specification before you build.</a:t>
            </a:r>
          </a:p>
          <a:p>
            <a:r>
              <a:t>The problem MCP names</a:t>
            </a:r>
          </a:p>
          <a:p>
            <a:r>
              <a:t>Host, client, and server</a:t>
            </a:r>
          </a:p>
          <a:p>
            <a:r>
              <a:t>Tools, resources, and prompts</a:t>
            </a:r>
          </a:p>
          <a:p>
            <a:r>
              <a:t>Transports</a:t>
            </a:r>
          </a:p>
          <a:p>
            <a:r>
              <a:t>Consent and roots</a:t>
            </a:r>
          </a:p>
          <a:p>
            <a:r>
              <a:t>A notes server on paper</a:t>
            </a:r>
          </a:p>
          <a:p>
            <a:r>
              <a:t>Sources and go deeper</a:t>
            </a:r>
          </a:p>
          <a:p>
            <a:r>
              <a:t>Model Context Protocol specification, 2025-06-18 (spec)</a:t>
            </a:r>
          </a:p>
          <a:p>
            <a:r>
              <a:t>last checked 2026-10</a:t>
            </a:r>
          </a:p>
          <a:p>
            <a:r>
              <a:t>https://modelcontextprotocol.io/specification/2025-06-18</a:t>
            </a:r>
          </a:p>
          <a:p>
            <a:r>
              <a:t>What is the Model Context Protocol (MCP)? (spec)</a:t>
            </a:r>
          </a:p>
          <a:p>
            <a:r>
              <a:t>last checked 2026-10</a:t>
            </a:r>
          </a:p>
          <a:p>
            <a:r>
              <a:t>https://modelcontextprotocol.io/docs/2026-07-28/getting-started/intro</a:t>
            </a:r>
          </a:p>
          <a:p>
            <a:r>
              <a:t>Model Context Protocol organization on GitHub (community)</a:t>
            </a:r>
          </a:p>
          <a:p>
            <a:r>
              <a:t>last checked 2026-10</a:t>
            </a:r>
          </a:p>
          <a:p>
            <a:r>
              <a:t>https://github.com/modelcontextprotocol</a:t>
            </a:r>
          </a:p>
          <a:p>
            <a:r>
              <a:t>Model Context Protocol — Wikipedia (wikipedia)</a:t>
            </a:r>
          </a:p>
          <a:p>
            <a:r>
              <a:t>last checked 2026-10</a:t>
            </a:r>
          </a:p>
          <a:p>
            <a:r>
              <a:t>https://en.wikipedia.org/wiki/Model_Context_Protocol</a:t>
            </a:r>
          </a:p>
          <a:p>
            <a:r>
              <a:t>RFC 9110, HTTP Semantics (spec)</a:t>
            </a:r>
          </a:p>
          <a:p>
            <a:r>
              <a:t>last checked 2026-10</a:t>
            </a:r>
          </a:p>
          <a:p>
            <a:r>
              <a:t>https://www.rfc-editor.org/rfc/rfc9110</a:t>
            </a:r>
          </a:p>
          <a:p>
            <a:r>
              <a:t>HTTP — Wikipedia (wikipedia)</a:t>
            </a:r>
          </a:p>
          <a:p>
            <a:r>
              <a:t>last checked 2026-10</a:t>
            </a:r>
          </a:p>
          <a:p>
            <a:r>
              <a:t>https://en.wikipedia.org/wiki/HTTP</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Voice and omni-channel agents</a:t>
            </a:r>
          </a:p>
        </p:txBody>
      </p:sp>
      <p:sp>
        <p:nvSpPr>
          <p:cNvPr id="3" name="TextBox 2"/>
          <p:cNvSpPr txBox="1"/>
          <p:nvPr/>
        </p:nvSpPr>
        <p:spPr>
          <a:xfrm>
            <a:off x="457200" y="1463040"/>
            <a:ext cx="8229600" cy="3657600"/>
          </a:xfrm>
          <a:prstGeom prst="rect">
            <a:avLst/>
          </a:prstGeom>
          <a:noFill/>
        </p:spPr>
        <p:txBody>
          <a:bodyPr wrap="none">
            <a:spAutoFit/>
          </a:bodyPr>
          <a:lstStyle/>
          <a:p>
            <a:r>
              <a:t>One learning model of voice, chat, and messaging, with a handoff to a person. Not a deployment claim.</a:t>
            </a:r>
          </a:p>
          <a:p>
            <a:r>
              <a:t>Omni-channel, for a learner</a:t>
            </a:r>
          </a:p>
          <a:p>
            <a:r>
              <a:t>The voice loop</a:t>
            </a:r>
          </a:p>
          <a:p>
            <a:r>
              <a:t>A latency budget you label as a lesson</a:t>
            </a:r>
          </a:p>
          <a:p>
            <a:r>
              <a:t>Chat and messaging beside voice</a:t>
            </a:r>
          </a:p>
          <a:p>
            <a:r>
              <a:t>Handoff to a person</a:t>
            </a:r>
          </a:p>
          <a:p>
            <a:r>
              <a:t>What this lab will not claim</a:t>
            </a:r>
          </a:p>
          <a:p>
            <a:r>
              <a:t>Sources and go deeper</a:t>
            </a:r>
          </a:p>
          <a:p>
            <a:r>
              <a:t>NIST AI Risk Management Framework (spec)</a:t>
            </a:r>
          </a:p>
          <a:p>
            <a:r>
              <a:t>last checked 2026-10</a:t>
            </a:r>
          </a:p>
          <a:p>
            <a:r>
              <a:t>https://www.nist.gov/itl/ai-risk-management-framework</a:t>
            </a:r>
          </a:p>
          <a:p>
            <a:r>
              <a:t>Large language model — Wikipedia (wikipedia)</a:t>
            </a:r>
          </a:p>
          <a:p>
            <a:r>
              <a:t>last checked 2026-10</a:t>
            </a:r>
          </a:p>
          <a:p>
            <a:r>
              <a:t>https://en.wikipedia.org/wiki/Large_language_model</a:t>
            </a:r>
          </a:p>
          <a:p>
            <a:r>
              <a:t>MDN Web Docs, Web Speech API (community)</a:t>
            </a:r>
          </a:p>
          <a:p>
            <a:r>
              <a:t>last checked 2026-10</a:t>
            </a:r>
          </a:p>
          <a:p>
            <a:r>
              <a:t>https://developer.mozilla.org/en-US/docs/Web/API/Web_Speech_API</a:t>
            </a:r>
          </a:p>
          <a:p>
            <a:r>
              <a:t>Web Speech API community draft (community)</a:t>
            </a:r>
          </a:p>
          <a:p>
            <a:r>
              <a:t>last checked 2026-10</a:t>
            </a:r>
          </a:p>
          <a:p>
            <a:r>
              <a:t>https://webaudio.github.io/web-speech-api/</a:t>
            </a:r>
          </a:p>
          <a:p>
            <a:r>
              <a:t>W3C /TR/speech-api/ (spec) confirm</a:t>
            </a:r>
          </a:p>
          <a:p>
            <a:r>
              <a:t>This URL returned 404 on 2026-10. The community draft above is the page that opened.</a:t>
            </a:r>
          </a:p>
          <a:p>
            <a:r>
              <a:t>last checked 2026-10</a:t>
            </a:r>
          </a:p>
          <a:p>
            <a:r>
              <a:t>Speech synthesis — Wikipedia (wikipedia)</a:t>
            </a:r>
          </a:p>
          <a:p>
            <a:r>
              <a:t>last checked 2026-10</a:t>
            </a:r>
          </a:p>
          <a:p>
            <a:r>
              <a:t>https://en.wikipedia.org/wiki/Speech_synthesis</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Compute, cloud, and a capstone</a:t>
            </a:r>
          </a:p>
        </p:txBody>
      </p:sp>
      <p:sp>
        <p:nvSpPr>
          <p:cNvPr id="3" name="TextBox 2"/>
          <p:cNvSpPr txBox="1"/>
          <p:nvPr/>
        </p:nvSpPr>
        <p:spPr>
          <a:xfrm>
            <a:off x="457200" y="1463040"/>
            <a:ext cx="8229600" cy="3657600"/>
          </a:xfrm>
          <a:prstGeom prst="rect">
            <a:avLst/>
          </a:prstGeom>
          <a:noFill/>
        </p:spPr>
        <p:txBody>
          <a:bodyPr wrap="none">
            <a:spAutoFit/>
          </a:bodyPr>
          <a:lstStyle/>
          <a:p>
            <a:r>
              <a:t>What a GPU cluster is for, how a cloud API differs, and a small grounded assistant you can actually finish.</a:t>
            </a:r>
          </a:p>
          <a:p>
            <a:r>
              <a:t>One GPU, then a cluster</a:t>
            </a:r>
          </a:p>
          <a:p>
            <a:r>
              <a:t>Colossus as a public story</a:t>
            </a:r>
          </a:p>
          <a:p>
            <a:r>
              <a:t>Cloud endpoints</a:t>
            </a:r>
          </a:p>
          <a:p>
            <a:r>
              <a:t>Logs, regions, and data you may use</a:t>
            </a:r>
          </a:p>
          <a:p>
            <a:r>
              <a:t>A one-page policy</a:t>
            </a:r>
          </a:p>
          <a:p>
            <a:r>
              <a:t>Capstone and certifications</a:t>
            </a:r>
          </a:p>
          <a:p>
            <a:r>
              <a:t>Sources and go deeper</a:t>
            </a:r>
          </a:p>
          <a:p>
            <a:r>
              <a:t>NVIDIA H100 GPU product page. Confirm any number before quoting it. (vendor)</a:t>
            </a:r>
          </a:p>
          <a:p>
            <a:r>
              <a:t>last checked 2026-10</a:t>
            </a:r>
          </a:p>
          <a:p>
            <a:r>
              <a:t>https://www.nvidia.com/en-us/data-center/h100/</a:t>
            </a:r>
          </a:p>
          <a:p>
            <a:r>
              <a:t>Graphics processing unit — Wikipedia (wikipedia)</a:t>
            </a:r>
          </a:p>
          <a:p>
            <a:r>
              <a:t>last checked 2026-10</a:t>
            </a:r>
          </a:p>
          <a:p>
            <a:r>
              <a:t>https://en.wikipedia.org/wiki/Graphics_processing_unit</a:t>
            </a:r>
          </a:p>
          <a:p>
            <a:r>
              <a:t>Hopper (microarchitecture) — Wikipedia (wikipedia)</a:t>
            </a:r>
          </a:p>
          <a:p>
            <a:r>
              <a:t>The H100 title redirects to the Hopper page.</a:t>
            </a:r>
          </a:p>
          <a:p>
            <a:r>
              <a:t>last checked 2026-10</a:t>
            </a:r>
          </a:p>
          <a:p>
            <a:r>
              <a:t>https://en.wikipedia.org/wiki/Nvidia_H100</a:t>
            </a:r>
          </a:p>
          <a:p>
            <a:r>
              <a:t>xAI public site (vendor) confirm</a:t>
            </a:r>
          </a:p>
          <a:p>
            <a:r>
              <a:t>The site root returned 403 on 2026-10.</a:t>
            </a:r>
          </a:p>
          <a:p>
            <a:r>
              <a:t>last checked 2026-10</a:t>
            </a:r>
          </a:p>
          <a:p>
            <a:r>
              <a:t>Colossus supercomputer page on the xAI site (vendor) confirm</a:t>
            </a:r>
          </a:p>
          <a:p>
            <a:r>
              <a:t>This URL returned 403 on 2026-10, so it is not linked.</a:t>
            </a:r>
          </a:p>
          <a:p>
            <a:r>
              <a:t>last checked 2026-10</a:t>
            </a:r>
          </a:p>
          <a:p>
            <a:r>
              <a:t>Amazon Bedrock overview (vendor)</a:t>
            </a:r>
          </a:p>
          <a:p>
            <a:r>
              <a:t>last checked 2026-10</a:t>
            </a:r>
          </a:p>
          <a:p>
            <a:r>
              <a:t>https://docs.aws.amazon.com/bedrock/latest/userguide/what-is-bedrock.html</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Voice AI agent stack</a:t>
            </a:r>
          </a:p>
        </p:txBody>
      </p:sp>
      <p:sp>
        <p:nvSpPr>
          <p:cNvPr id="3" name="TextBox 2"/>
          <p:cNvSpPr txBox="1"/>
          <p:nvPr/>
        </p:nvSpPr>
        <p:spPr>
          <a:xfrm>
            <a:off x="457200" y="1463040"/>
            <a:ext cx="8229600" cy="3657600"/>
          </a:xfrm>
          <a:prstGeom prst="rect">
            <a:avLst/>
          </a:prstGeom>
          <a:noFill/>
        </p:spPr>
        <p:txBody>
          <a:bodyPr wrap="none">
            <a:spAutoFit/>
          </a:bodyPr>
          <a:lstStyle/>
          <a:p>
            <a:r>
              <a:t>Speech in, a model, speech out, and the network that carries the audio.</a:t>
            </a:r>
          </a:p>
          <a:p>
            <a:r>
              <a:t>Speech in, a model, speech out</a:t>
            </a:r>
          </a:p>
          <a:p>
            <a:r>
              <a:t>Turn-taking and barge-in</a:t>
            </a:r>
          </a:p>
          <a:p>
            <a:r>
              <a:t>Latency budgets you label</a:t>
            </a:r>
          </a:p>
          <a:p>
            <a:r>
              <a:t>Telephony and WebRTC</a:t>
            </a:r>
          </a:p>
          <a:p>
            <a:r>
              <a:t>LiveKit Agents and Pipecat</a:t>
            </a:r>
          </a:p>
          <a:p>
            <a:r>
              <a:t>A hosted voice agent, from the xAI docs</a:t>
            </a:r>
          </a:p>
          <a:p>
            <a:r>
              <a:t>Sources and go deeper</a:t>
            </a:r>
          </a:p>
          <a:p>
            <a:r>
              <a:t>LiveKit Agents, Pipeline types (vendor)</a:t>
            </a:r>
          </a:p>
          <a:p>
            <a:r>
              <a:t>last checked 2026-10</a:t>
            </a:r>
          </a:p>
          <a:p>
            <a:r>
              <a:t>https://docs.livekit.io/agents/models/pipelines/</a:t>
            </a:r>
          </a:p>
          <a:p>
            <a:r>
              <a:t>Pipecat open source framework (vendor)</a:t>
            </a:r>
          </a:p>
          <a:p>
            <a:r>
              <a:t>last checked 2026-10</a:t>
            </a:r>
          </a:p>
          <a:p>
            <a:r>
              <a:t>https://docs.pipecat.ai/overview/pipecat</a:t>
            </a:r>
          </a:p>
          <a:p>
            <a:r>
              <a:t>Voice Overview, docs.x.ai (vendor)</a:t>
            </a:r>
          </a:p>
          <a:p>
            <a:r>
              <a:t>The page calls them SpaceXSI Voice APIs, powered by Grok, and separates Speech to Speech, Text to Speech, and Speech to Text.</a:t>
            </a:r>
          </a:p>
          <a:p>
            <a:r>
              <a:t>last checked 2026-10</a:t>
            </a:r>
          </a:p>
          <a:p>
            <a:r>
              <a:t>https://docs.x.ai/developers/model-capabilities/audio/voice</a:t>
            </a:r>
          </a:p>
          <a:p>
            <a:r>
              <a:t>LiveKit Agents, Turns overview (vendor)</a:t>
            </a:r>
          </a:p>
          <a:p>
            <a:r>
              <a:t>last checked 2026-10</a:t>
            </a:r>
          </a:p>
          <a:p>
            <a:r>
              <a:t>https://docs.livekit.io/agents/logic/turns/</a:t>
            </a:r>
          </a:p>
          <a:p>
            <a:r>
              <a:t>Speech to Speech, docs.x.ai (vendor)</a:t>
            </a:r>
          </a:p>
          <a:p>
            <a:r>
              <a:t>The page title is Speech to Speech. The body names the Grok Speech to Speech API and also calls the site SpaceXSI Docs.</a:t>
            </a:r>
          </a:p>
          <a:p>
            <a:r>
              <a:t>last checked 2026-10</a:t>
            </a:r>
          </a:p>
          <a:p>
            <a:r>
              <a:t>https://docs.x.ai/developers/model-capabilities/audio/speech-to-speech</a:t>
            </a:r>
          </a:p>
          <a:p>
            <a:r>
              <a:t>Python 3 tutorial (vendor)</a:t>
            </a:r>
          </a:p>
          <a:p>
            <a:r>
              <a:t>last checked 2026-10</a:t>
            </a:r>
          </a:p>
          <a:p>
            <a:r>
              <a:t>https://docs.python.org/3/tutorial/</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Speech analytics and quality</a:t>
            </a:r>
          </a:p>
        </p:txBody>
      </p:sp>
      <p:sp>
        <p:nvSpPr>
          <p:cNvPr id="3" name="TextBox 2"/>
          <p:cNvSpPr txBox="1"/>
          <p:nvPr/>
        </p:nvSpPr>
        <p:spPr>
          <a:xfrm>
            <a:off x="457200" y="1463040"/>
            <a:ext cx="8229600" cy="3657600"/>
          </a:xfrm>
          <a:prstGeom prst="rect">
            <a:avLst/>
          </a:prstGeom>
          <a:noFill/>
        </p:spPr>
        <p:txBody>
          <a:bodyPr wrap="none">
            <a:spAutoFit/>
          </a:bodyPr>
          <a:lstStyle/>
          <a:p>
            <a:r>
              <a:t>Transcription, sentiment, a QA score, and redaction, with the pitfalls named.</a:t>
            </a:r>
          </a:p>
          <a:p>
            <a:r>
              <a:t>Transcription of a recording</a:t>
            </a:r>
          </a:p>
          <a:p>
            <a:r>
              <a:t>Sentiment is a label</a:t>
            </a:r>
          </a:p>
          <a:p>
            <a:r>
              <a:t>A QA score needs a rubric</a:t>
            </a:r>
          </a:p>
          <a:p>
            <a:r>
              <a:t>Redaction</a:t>
            </a:r>
          </a:p>
          <a:p>
            <a:r>
              <a:t>Pitfalls</a:t>
            </a:r>
          </a:p>
          <a:p>
            <a:r>
              <a:t>Sources and go deeper</a:t>
            </a:r>
          </a:p>
          <a:p>
            <a:r>
              <a:t>Speech analytics — Wikipedia (wikipedia)</a:t>
            </a:r>
          </a:p>
          <a:p>
            <a:r>
              <a:t>last checked 2026-10</a:t>
            </a:r>
          </a:p>
          <a:p>
            <a:r>
              <a:t>https://en.wikipedia.org/wiki/Speech_analytics</a:t>
            </a:r>
          </a:p>
          <a:p>
            <a:r>
              <a:t>Speech recognition — Wikipedia (wikipedia)</a:t>
            </a:r>
          </a:p>
          <a:p>
            <a:r>
              <a:t>last checked 2026-10</a:t>
            </a:r>
          </a:p>
          <a:p>
            <a:r>
              <a:t>https://en.wikipedia.org/wiki/Speech_recognition</a:t>
            </a:r>
          </a:p>
          <a:p>
            <a:r>
              <a:t>Sentiment analysis — Wikipedia (wikipedia)</a:t>
            </a:r>
          </a:p>
          <a:p>
            <a:r>
              <a:t>last checked 2026-10</a:t>
            </a:r>
          </a:p>
          <a:p>
            <a:r>
              <a:t>https://en.wikipedia.org/wiki/Sentiment_analysis</a:t>
            </a:r>
          </a:p>
          <a:p>
            <a:r>
              <a:t>Personal data — Wikipedia (wikipedia)</a:t>
            </a:r>
          </a:p>
          <a:p>
            <a:r>
              <a:t>The page title is Personal data.</a:t>
            </a:r>
          </a:p>
          <a:p>
            <a:r>
              <a:t>last checked 2026-10</a:t>
            </a:r>
          </a:p>
          <a:p>
            <a:r>
              <a:t>https://en.wikipedia.org/wiki/Personally_identifiable_information</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AI agent safety</a:t>
            </a:r>
          </a:p>
        </p:txBody>
      </p:sp>
      <p:sp>
        <p:nvSpPr>
          <p:cNvPr id="3" name="TextBox 2"/>
          <p:cNvSpPr txBox="1"/>
          <p:nvPr/>
        </p:nvSpPr>
        <p:spPr>
          <a:xfrm>
            <a:off x="457200" y="1463040"/>
            <a:ext cx="8229600" cy="3657600"/>
          </a:xfrm>
          <a:prstGeom prst="rect">
            <a:avLst/>
          </a:prstGeom>
          <a:noFill/>
        </p:spPr>
        <p:txBody>
          <a:bodyPr wrap="none">
            <a:spAutoFit/>
          </a:bodyPr>
          <a:lstStyle/>
          <a:p>
            <a:r>
              <a:t>Handoff, guardrails, consent as education, and a test you can re-run.</a:t>
            </a:r>
          </a:p>
          <a:p>
            <a:r>
              <a:t>Handoff to a person</a:t>
            </a:r>
          </a:p>
          <a:p>
            <a:r>
              <a:t>Guardrails</a:t>
            </a:r>
          </a:p>
          <a:p>
            <a:r>
              <a:t>Consent and recording, as education</a:t>
            </a:r>
          </a:p>
          <a:p>
            <a:r>
              <a:t>Evaluation and testing</a:t>
            </a:r>
          </a:p>
          <a:p>
            <a:r>
              <a:t>What this chapter will not claim</a:t>
            </a:r>
          </a:p>
          <a:p>
            <a:r>
              <a:t>Sources and go deeper</a:t>
            </a:r>
          </a:p>
          <a:p>
            <a:r>
              <a:t>Pipecat open source framework (vendor)</a:t>
            </a:r>
          </a:p>
          <a:p>
            <a:r>
              <a:t>last checked 2026-10</a:t>
            </a:r>
          </a:p>
          <a:p>
            <a:r>
              <a:t>https://docs.pipecat.ai/overview/pipecat</a:t>
            </a:r>
          </a:p>
          <a:p>
            <a:r>
              <a:t>NIST AI Risk Management Framework (spec)</a:t>
            </a:r>
          </a:p>
          <a:p>
            <a:r>
              <a:t>last checked 2026-10</a:t>
            </a:r>
          </a:p>
          <a:p>
            <a:r>
              <a:t>https://www.nist.gov/itl/ai-risk-management-framework</a:t>
            </a:r>
          </a:p>
          <a:p>
            <a:r>
              <a:t>Anthropic, Building effective agents (vendor)</a:t>
            </a:r>
          </a:p>
          <a:p>
            <a:r>
              <a:t>last checked 2026-10</a:t>
            </a:r>
          </a:p>
          <a:p>
            <a:r>
              <a:t>https://www.anthropic.com/engineering/building-effective-agents</a:t>
            </a:r>
          </a:p>
          <a:p>
            <a:r>
              <a:t>OWASP Top 10 for Large Language Model Applications (community)</a:t>
            </a:r>
          </a:p>
          <a:p>
            <a:r>
              <a:t>last checked 2026-10</a:t>
            </a:r>
          </a:p>
          <a:p>
            <a:r>
              <a:t>https://owasp.org/projects/top-10-for-large-language-model-applications</a:t>
            </a:r>
          </a:p>
          <a:p>
            <a:r>
              <a:t>Speech to Speech, docs.x.ai (vendor)</a:t>
            </a:r>
          </a:p>
          <a:p>
            <a:r>
              <a:t>The page title is Speech to Speech. The body names the Grok Speech to Speech API and also calls the site SpaceXSI Docs.</a:t>
            </a:r>
          </a:p>
          <a:p>
            <a:r>
              <a:t>last checked 2026-10</a:t>
            </a:r>
          </a:p>
          <a:p>
            <a:r>
              <a:t>https://docs.x.ai/developers/model-capabilities/audio/speech-to-speech</a:t>
            </a:r>
          </a:p>
          <a:p>
            <a:r>
              <a:t>18 U.S.C. § 2511, Cornell Law School (spec)</a:t>
            </a:r>
          </a:p>
          <a:p>
            <a:r>
              <a:t>Educational reading of one federal section. Not legal advice, and not a survey of state law.</a:t>
            </a:r>
          </a:p>
          <a:p>
            <a:r>
              <a:t>last checked 2026-10</a:t>
            </a:r>
          </a:p>
          <a:p>
            <a:r>
              <a:t>https://www.law.cornell.edu/uscode/text/18/2511</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914400"/>
          </a:xfrm>
          <a:prstGeom prst="rect">
            <a:avLst/>
          </a:prstGeom>
          <a:noFill/>
        </p:spPr>
        <p:txBody>
          <a:bodyPr wrap="none">
            <a:spAutoFit/>
          </a:bodyPr>
          <a:lstStyle/>
          <a:p>
            <a:r>
              <a:rPr sz="3200">
                <a:solidFill>
                  <a:srgbClr val="0F172A"/>
                </a:solidFill>
              </a:rPr>
              <a:t>Contact-center ecosystem</a:t>
            </a:r>
          </a:p>
        </p:txBody>
      </p:sp>
      <p:sp>
        <p:nvSpPr>
          <p:cNvPr id="3" name="TextBox 2"/>
          <p:cNvSpPr txBox="1"/>
          <p:nvPr/>
        </p:nvSpPr>
        <p:spPr>
          <a:xfrm>
            <a:off x="457200" y="1463040"/>
            <a:ext cx="8229600" cy="3657600"/>
          </a:xfrm>
          <a:prstGeom prst="rect">
            <a:avLst/>
          </a:prstGeom>
          <a:noFill/>
        </p:spPr>
        <p:txBody>
          <a:bodyPr wrap="none">
            <a:spAutoFit/>
          </a:bodyPr>
          <a:lstStyle/>
          <a:p>
            <a:r>
              <a:t>A glossary, a mind map, sister systems, an integration map, bridges, and future hooks.</a:t>
            </a:r>
          </a:p>
          <a:p>
            <a:r>
              <a:t>Words for this ecosystem</a:t>
            </a:r>
          </a:p>
          <a:p>
            <a:r>
              <a:t>A mind map</a:t>
            </a:r>
          </a:p>
          <a:p>
            <a:r>
              <a:t>Sister technologies</a:t>
            </a:r>
          </a:p>
          <a:p>
            <a:r>
              <a:t>An integration map</a:t>
            </a:r>
          </a:p>
          <a:p>
            <a:r>
              <a:t>Bridges across platforms</a:t>
            </a:r>
          </a:p>
          <a:p>
            <a:r>
              <a:t>Future hooks</a:t>
            </a:r>
          </a:p>
          <a:p>
            <a:r>
              <a:t>Sources and go deeper</a:t>
            </a:r>
          </a:p>
          <a:p>
            <a:r>
              <a:t>Speech analytics — Wikipedia (wikipedia)</a:t>
            </a:r>
          </a:p>
          <a:p>
            <a:r>
              <a:t>last checked 2026-10</a:t>
            </a:r>
          </a:p>
          <a:p>
            <a:r>
              <a:t>https://en.wikipedia.org/wiki/Speech_analytics</a:t>
            </a:r>
          </a:p>
          <a:p>
            <a:r>
              <a:t>Customer relationship management — Wikipedia (wikipedia)</a:t>
            </a:r>
          </a:p>
          <a:p>
            <a:r>
              <a:t>last checked 2026-10</a:t>
            </a:r>
          </a:p>
          <a:p>
            <a:r>
              <a:t>https://en.wikipedia.org/wiki/Customer_relationship_management</a:t>
            </a:r>
          </a:p>
          <a:p>
            <a:r>
              <a:t>Workforce management — Wikipedia (wikipedia)</a:t>
            </a:r>
          </a:p>
          <a:p>
            <a:r>
              <a:t>last checked 2026-10</a:t>
            </a:r>
          </a:p>
          <a:p>
            <a:r>
              <a:t>https://en.wikipedia.org/wiki/Workforce_management</a:t>
            </a:r>
          </a:p>
          <a:p>
            <a:r>
              <a:t>Platform as a service — Wikipedia (wikipedia)</a:t>
            </a:r>
          </a:p>
          <a:p>
            <a:r>
              <a:t>That URL opened the Platform as a service article. The communications-platform section is on that page.</a:t>
            </a:r>
          </a:p>
          <a:p>
            <a:r>
              <a:t>last checked 2026-10</a:t>
            </a:r>
          </a:p>
          <a:p>
            <a:r>
              <a:t>https://en.wikipedia.org/wiki/Communications_platform_as_a_service</a:t>
            </a:r>
          </a:p>
          <a:p>
            <a:r>
              <a:t>FCC, Multi-line telephone systems: Kari’s Law and RAY BAUM’S Act (spec)</a:t>
            </a:r>
          </a:p>
          <a:p>
            <a:r>
              <a:t>The page says its timeline is not the full rule text. Educational reading, not legal advice.</a:t>
            </a:r>
          </a:p>
          <a:p>
            <a:r>
              <a:t>last checked 2026-10</a:t>
            </a:r>
          </a:p>
          <a:p>
            <a:r>
              <a:t>https://www.fcc.gov/mlts-911-requirements</a:t>
            </a:r>
          </a:p>
          <a:p>
            <a:r>
              <a:t>NIST AI Risk Management Framework (spec)</a:t>
            </a:r>
          </a:p>
          <a:p>
            <a:r>
              <a:t>last checked 2026-10</a:t>
            </a:r>
          </a:p>
          <a:p>
            <a:r>
              <a:t>https://www.nist.gov/itl/ai-risk-management-framework</a:t>
            </a:r>
          </a:p>
        </p:txBody>
      </p:sp>
      <p:sp>
        <p:nvSpPr>
          <p:cNvPr id="4" name="TextBox 3"/>
          <p:cNvSpPr txBox="1"/>
          <p:nvPr/>
        </p:nvSpPr>
        <p:spPr>
          <a:xfrm>
            <a:off x="457200" y="5852160"/>
            <a:ext cx="8229600" cy="731520"/>
          </a:xfrm>
          <a:prstGeom prst="rect">
            <a:avLst/>
          </a:prstGeom>
          <a:noFill/>
        </p:spPr>
        <p:txBody>
          <a:bodyPr wrap="none">
            <a:spAutoFit/>
          </a:bodyPr>
          <a:lstStyle/>
          <a:p>
            <a:r>
              <a:t>Learning-only student project. Nothing sold. https://linktr.ee/cypherMonkey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