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Amazon Connect study</a:t>
            </a:r>
          </a:p>
        </p:txBody>
      </p:sp>
      <p:sp>
        <p:nvSpPr>
          <p:cNvPr id="3" name="Subtitle 2"/>
          <p:cNvSpPr>
            <a:spLocks noGrp="1"/>
          </p:cNvSpPr>
          <p:nvPr>
            <p:ph type="subTitle" idx="1"/>
          </p:nvPr>
        </p:nvSpPr>
        <p:spPr/>
        <p:txBody>
          <a:bodyPr/>
          <a:lstStyle/>
          <a:p>
            <a:r>
              <a:t>Independent learning lab. This is an independent, free, learning-only student project. It respects every company and vendor. Trademarks belong to their owners. It is not affiliated with or endorsed by Amazon Web Services, Cisco, Genesys, Salesforce, Twilio, or any other company. If you have a concern, the page will be removed or corrected promptly through the contact form. Nothing here is sold. There are no ads. The author is happy to volunteer for any organization.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Flows</a:t>
            </a:r>
          </a:p>
        </p:txBody>
      </p:sp>
      <p:sp>
        <p:nvSpPr>
          <p:cNvPr id="3" name="Content Placeholder 2"/>
          <p:cNvSpPr>
            <a:spLocks noGrp="1"/>
          </p:cNvSpPr>
          <p:nvPr>
            <p:ph idx="1"/>
          </p:nvPr>
        </p:nvSpPr>
        <p:spPr/>
        <p:txBody>
          <a:bodyPr/>
          <a:lstStyle/>
          <a:p>
            <a:pPr>
              <a:defRPr sz="2000"/>
            </a:pPr>
            <a:r>
              <a:t>A contact flow is the program the caller hears. An unconnected error branch hangs up.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Queues and profiles</a:t>
            </a:r>
          </a:p>
        </p:txBody>
      </p:sp>
      <p:sp>
        <p:nvSpPr>
          <p:cNvPr id="3" name="Content Placeholder 2"/>
          <p:cNvSpPr>
            <a:spLocks noGrp="1"/>
          </p:cNvSpPr>
          <p:nvPr>
            <p:ph idx="1"/>
          </p:nvPr>
        </p:nvSpPr>
        <p:spPr/>
        <p:txBody>
          <a:bodyPr/>
          <a:lstStyle/>
          <a:p>
            <a:pPr>
              <a:defRPr sz="2000"/>
            </a:pPr>
            <a:r>
              <a:t>A queue waits. A routing profile decides who is eligible. A lower priority number wins.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Lex</a:t>
            </a:r>
          </a:p>
        </p:txBody>
      </p:sp>
      <p:sp>
        <p:nvSpPr>
          <p:cNvPr id="3" name="Content Placeholder 2"/>
          <p:cNvSpPr>
            <a:spLocks noGrp="1"/>
          </p:cNvSpPr>
          <p:nvPr>
            <p:ph idx="1"/>
          </p:nvPr>
        </p:nvSpPr>
        <p:spPr/>
        <p:txBody>
          <a:bodyPr/>
          <a:lstStyle/>
          <a:p>
            <a:pPr>
              <a:defRPr sz="2000"/>
            </a:pPr>
            <a:r>
              <a:t>Get customer input is where the bot is selected. Copy slots into attributes or the agent cannot see them.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Agent assist and Contact Lens</a:t>
            </a:r>
          </a:p>
        </p:txBody>
      </p:sp>
      <p:sp>
        <p:nvSpPr>
          <p:cNvPr id="3" name="Content Placeholder 2"/>
          <p:cNvSpPr>
            <a:spLocks noGrp="1"/>
          </p:cNvSpPr>
          <p:nvPr>
            <p:ph idx="1"/>
          </p:nvPr>
        </p:nvSpPr>
        <p:spPr/>
        <p:txBody>
          <a:bodyPr/>
          <a:lstStyle/>
          <a:p>
            <a:pPr>
              <a:defRPr sz="2000"/>
            </a:pPr>
            <a:r>
              <a:t>Names moved in 2026. Confirm the current admin-guide name before you write a runbook.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Lambda</a:t>
            </a:r>
          </a:p>
        </p:txBody>
      </p:sp>
      <p:sp>
        <p:nvSpPr>
          <p:cNvPr id="3" name="Content Placeholder 2"/>
          <p:cNvSpPr>
            <a:spLocks noGrp="1"/>
          </p:cNvSpPr>
          <p:nvPr>
            <p:ph idx="1"/>
          </p:nvPr>
        </p:nvSpPr>
        <p:spPr/>
        <p:txBody>
          <a:bodyPr/>
          <a:lstStyle/>
          <a:p>
            <a:pPr>
              <a:defRPr sz="2000"/>
            </a:pPr>
            <a:r>
              <a:t>Synchronous invoke waits at most 8 seconds. Return the shape the block expects.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Kinesis</a:t>
            </a:r>
          </a:p>
        </p:txBody>
      </p:sp>
      <p:sp>
        <p:nvSpPr>
          <p:cNvPr id="3" name="Content Placeholder 2"/>
          <p:cNvSpPr>
            <a:spLocks noGrp="1"/>
          </p:cNvSpPr>
          <p:nvPr>
            <p:ph idx="1"/>
          </p:nvPr>
        </p:nvSpPr>
        <p:spPr/>
        <p:txBody>
          <a:bodyPr/>
          <a:lstStyle/>
          <a:p>
            <a:pPr>
              <a:defRPr sz="2000"/>
            </a:pPr>
            <a:r>
              <a:t>Agent events and contact trace records can leave on a stream. Join on ContactId.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CCP</a:t>
            </a:r>
          </a:p>
        </p:txBody>
      </p:sp>
      <p:sp>
        <p:nvSpPr>
          <p:cNvPr id="3" name="Content Placeholder 2"/>
          <p:cNvSpPr>
            <a:spLocks noGrp="1"/>
          </p:cNvSpPr>
          <p:nvPr>
            <p:ph idx="1"/>
          </p:nvPr>
        </p:nvSpPr>
        <p:spPr/>
        <p:txBody>
          <a:bodyPr/>
          <a:lstStyle/>
          <a:p>
            <a:pPr>
              <a:defRPr sz="2000"/>
            </a:pPr>
            <a:r>
              <a:t>Sign-in can succeed when media cannot. The network lesson names TCP 443 and UDP 3478.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Bridges</a:t>
            </a:r>
          </a:p>
        </p:txBody>
      </p:sp>
      <p:sp>
        <p:nvSpPr>
          <p:cNvPr id="3" name="Content Placeholder 2"/>
          <p:cNvSpPr>
            <a:spLocks noGrp="1"/>
          </p:cNvSpPr>
          <p:nvPr>
            <p:ph idx="1"/>
          </p:nvPr>
        </p:nvSpPr>
        <p:spPr/>
        <p:txBody>
          <a:bodyPr/>
          <a:lstStyle/>
          <a:p>
            <a:pPr>
              <a:defRPr sz="2000"/>
            </a:pPr>
            <a:r>
              <a:t>A UCCE skill group maps to a queue. A script maps to a contact flow. A partition is not a Connect object.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Skills routing</a:t>
            </a:r>
          </a:p>
        </p:txBody>
      </p:sp>
      <p:sp>
        <p:nvSpPr>
          <p:cNvPr id="3" name="Content Placeholder 2"/>
          <p:cNvSpPr>
            <a:spLocks noGrp="1"/>
          </p:cNvSpPr>
          <p:nvPr>
            <p:ph idx="1"/>
          </p:nvPr>
        </p:nvSpPr>
        <p:spPr/>
        <p:txBody>
          <a:bodyPr/>
          <a:lstStyle/>
          <a:p>
            <a:pPr>
              <a:defRPr sz="2000"/>
            </a:pPr>
            <a:r>
              <a:t>Proficiency steps run after Transfer to queue. They do not run in an agent queue.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Forecasting</a:t>
            </a:r>
          </a:p>
        </p:txBody>
      </p:sp>
      <p:sp>
        <p:nvSpPr>
          <p:cNvPr id="3" name="Content Placeholder 2"/>
          <p:cNvSpPr>
            <a:spLocks noGrp="1"/>
          </p:cNvSpPr>
          <p:nvPr>
            <p:ph idx="1"/>
          </p:nvPr>
        </p:nvSpPr>
        <p:spPr/>
        <p:txBody>
          <a:bodyPr/>
          <a:lstStyle/>
          <a:p>
            <a:pPr>
              <a:defRPr sz="2000"/>
            </a:pPr>
            <a:r>
              <a:t>Set 15 or 30 minutes once. Publish a forecast before a schedule. Adherence follows a published schedule.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Quality</a:t>
            </a:r>
          </a:p>
        </p:txBody>
      </p:sp>
      <p:sp>
        <p:nvSpPr>
          <p:cNvPr id="3" name="Content Placeholder 2"/>
          <p:cNvSpPr>
            <a:spLocks noGrp="1"/>
          </p:cNvSpPr>
          <p:nvPr>
            <p:ph idx="1"/>
          </p:nvPr>
        </p:nvSpPr>
        <p:spPr/>
        <p:txBody>
          <a:bodyPr/>
          <a:lstStyle/>
          <a:p>
            <a:pPr>
              <a:defRPr sz="2000"/>
            </a:pPr>
            <a:r>
              <a:t>Conversational analytics needs the flow block. An evaluation form is activated after its questions exist.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CRM and CPaaS</a:t>
            </a:r>
          </a:p>
        </p:txBody>
      </p:sp>
      <p:sp>
        <p:nvSpPr>
          <p:cNvPr id="3" name="Content Placeholder 2"/>
          <p:cNvSpPr>
            <a:spLocks noGrp="1"/>
          </p:cNvSpPr>
          <p:nvPr>
            <p:ph idx="1"/>
          </p:nvPr>
        </p:nvSpPr>
        <p:spPr/>
        <p:txBody>
          <a:bodyPr/>
          <a:lstStyle/>
          <a:p>
            <a:pPr>
              <a:defRPr sz="2000"/>
            </a:pPr>
            <a:r>
              <a:t>Salesforce on Connect is a CCP embed, sandbox first. Twilio Flex documents its own embed. No Connect connector page was opened.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t>
            </a:r>
          </a:p>
        </p:txBody>
      </p:sp>
      <p:sp>
        <p:nvSpPr>
          <p:cNvPr id="3" name="Content Placeholder 2"/>
          <p:cNvSpPr>
            <a:spLocks noGrp="1"/>
          </p:cNvSpPr>
          <p:nvPr>
            <p:ph idx="1"/>
          </p:nvPr>
        </p:nvSpPr>
        <p:spPr/>
        <p:txBody>
          <a:bodyPr/>
          <a:lstStyle/>
          <a:p>
            <a:pPr>
              <a:defRPr sz="2000"/>
            </a:pPr>
            <a:r>
              <a:t>Prices, quotas, and exam names change. Confirm before relying. Nothing in this deck is an invoice.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Sources and go deeper</a:t>
            </a:r>
          </a:p>
        </p:txBody>
      </p:sp>
      <p:sp>
        <p:nvSpPr>
          <p:cNvPr id="3" name="Content Placeholder 2"/>
          <p:cNvSpPr>
            <a:spLocks noGrp="1"/>
          </p:cNvSpPr>
          <p:nvPr>
            <p:ph idx="1"/>
          </p:nvPr>
        </p:nvSpPr>
        <p:spPr/>
        <p:txBody>
          <a:bodyPr/>
          <a:lstStyle/>
          <a:p>
            <a:r>
              <a:t>This is an independent, free, learning-only student project. It respects every company and vendor. Trademarks belong to their owners. It is not affiliated with or endorsed by Amazon Web Services, Cisco, Genesys, Salesforce, Twilio, or any other company. If you have a concern, the page will be removed or corrected promptly through the contact form. Nothing here is sold. There are no ads. The author is happy to volunteer for any organization.</a:t>
            </a:r>
          </a:p>
          <a:p>
            <a:pPr>
              <a:defRPr sz="1400"/>
            </a:pPr>
            <a:r>
              <a:t>What is Connect Customer? - Amazon Connect Customer (AWS docs) https://docs.aws.amazon.com/connect/latest/adminguide/what-is-amazon-connect.html last checked 2026-10</a:t>
            </a:r>
          </a:p>
          <a:p>
            <a:pPr>
              <a:defRPr sz="1400"/>
            </a:pPr>
            <a:r>
              <a:t>RFC 3261: SIP: Session Initiation Protocol | RFC Editor (RFC) https://www.rfc-editor.org/info/rfc3261/ last checked 2026-10</a:t>
            </a:r>
          </a:p>
          <a:p>
            <a:pPr>
              <a:defRPr sz="1400"/>
            </a:pPr>
            <a:r>
              <a:t>Troubleshoot contact flow errors in Amazon Connect | AWS re:Post (community) https://repost.aws/knowledge-center/connect-contact-flow-errors last checked 2026-10</a:t>
            </a:r>
          </a:p>
          <a:p>
            <a:pPr>
              <a:defRPr sz="1400"/>
            </a:pPr>
            <a:r>
              <a:t>AWS History and Timeline regarding Amazon Connect - Overview, Functions, Features, Summary of Updates, and Introduction to Amazon Connect Customer | hidekazu-ko (community) https://hidekazu-konishi.com/entry/aws_history_and_timeline_amazon_connect.html last checked 2026-10</a:t>
            </a:r>
          </a:p>
          <a:p>
            <a:pPr>
              <a:defRPr sz="1400"/>
            </a:pPr>
            <a:r>
              <a:t>Call centre - Wikipedia (Wikipedia) https://en.wikipedia.org/wiki/Call_centre last checked 2026-10</a:t>
            </a:r>
          </a:p>
          <a:p>
            <a:pPr>
              <a:defRPr sz="1400"/>
            </a:pPr>
            <a:r>
              <a:t>Contact: https://cyphermonkeylabs.com/#contact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