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../site/index.html" TargetMode="External"/><Relationship Id="rId3" Type="http://schemas.openxmlformats.org/officeDocument/2006/relationships/hyperlink" Target="https://gemini.google.com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../gems/01-sales-call-prep-desk.md" TargetMode="External"/><Relationship Id="rId3" Type="http://schemas.openxmlformats.org/officeDocument/2006/relationships/hyperlink" Target="../gems/02-meeting-recap-desk.md" TargetMode="External"/><Relationship Id="rId4" Type="http://schemas.openxmlformats.org/officeDocument/2006/relationships/hyperlink" Target="../gems/05-weekly-planning-desk.md" TargetMode="External"/><Relationship Id="rId5" Type="http://schemas.openxmlformats.org/officeDocument/2006/relationships/hyperlink" Target="../gems/06-inbox-triage-desk.md" TargetMode="External"/><Relationship Id="rId6" Type="http://schemas.openxmlformats.org/officeDocument/2006/relationships/hyperlink" Target="../gems/08-budget-tracker-desk.md" TargetMode="External"/><Relationship Id="rId7" Type="http://schemas.openxmlformats.org/officeDocument/2006/relationships/hyperlink" Target="../gems/11-support-reply-desk.md" TargetMode="External"/><Relationship Id="rId8" Type="http://schemas.openxmlformats.org/officeDocument/2006/relationships/hyperlink" Target="../gems/12-sop-writer-desk.md" TargetMode="External"/><Relationship Id="rId9" Type="http://schemas.openxmlformats.org/officeDocument/2006/relationships/hyperlink" Target="../gems/13-onboarding-guide-desk.md" TargetMode="External"/><Relationship Id="rId10" Type="http://schemas.openxmlformats.org/officeDocument/2006/relationships/hyperlink" Target="../gems/26-money-desk.md" TargetMode="External"/><Relationship Id="rId11" Type="http://schemas.openxmlformats.org/officeDocument/2006/relationships/hyperlink" Target="../gems/31-receipt-and-expense-desk.md" TargetMode="External"/><Relationship Id="rId12" Type="http://schemas.openxmlformats.org/officeDocument/2006/relationships/hyperlink" Target="../gems/33-event-planner-desk.md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../gems/17-pr-review-desk.md" TargetMode="External"/><Relationship Id="rId3" Type="http://schemas.openxmlformats.org/officeDocument/2006/relationships/hyperlink" Target="../gems/18-bug-triage-desk.md" TargetMode="External"/><Relationship Id="rId4" Type="http://schemas.openxmlformats.org/officeDocument/2006/relationships/hyperlink" Target="../gems/19-incident-postmortem-desk.md" TargetMode="External"/><Relationship Id="rId5" Type="http://schemas.openxmlformats.org/officeDocument/2006/relationships/hyperlink" Target="../gems/20-runbook-desk.md" TargetMode="External"/><Relationship Id="rId6" Type="http://schemas.openxmlformats.org/officeDocument/2006/relationships/hyperlink" Target="../gems/21-api-docs-desk.md" TargetMode="External"/><Relationship Id="rId7" Type="http://schemas.openxmlformats.org/officeDocument/2006/relationships/hyperlink" Target="../gems/22-architecture-diagram-desk.md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../gems/03-resume-tailor-desk.md" TargetMode="External"/><Relationship Id="rId3" Type="http://schemas.openxmlformats.org/officeDocument/2006/relationships/hyperlink" Target="../gems/09-interview-prep-desk.md" TargetMode="External"/><Relationship Id="rId4" Type="http://schemas.openxmlformats.org/officeDocument/2006/relationships/hyperlink" Target="../gems/10-study-plan-desk.md" TargetMode="External"/><Relationship Id="rId5" Type="http://schemas.openxmlformats.org/officeDocument/2006/relationships/hyperlink" Target="../gems/14-signal-brief-desk.md" TargetMode="External"/><Relationship Id="rId6" Type="http://schemas.openxmlformats.org/officeDocument/2006/relationships/hyperlink" Target="../gems/15-social-post-desk.md" TargetMode="External"/><Relationship Id="rId7" Type="http://schemas.openxmlformats.org/officeDocument/2006/relationships/hyperlink" Target="../gems/16-newsletter-desk.md" TargetMode="External"/><Relationship Id="rId8" Type="http://schemas.openxmlformats.org/officeDocument/2006/relationships/hyperlink" Target="../gems/23-claim-check-desk.md" TargetMode="External"/><Relationship Id="rId9" Type="http://schemas.openxmlformats.org/officeDocument/2006/relationships/hyperlink" Target="../gems/24-competitive-landscape-desk.md" TargetMode="External"/><Relationship Id="rId10" Type="http://schemas.openxmlformats.org/officeDocument/2006/relationships/hyperlink" Target="../gems/25-certification-coach-desk.md" TargetMode="External"/><Relationship Id="rId11" Type="http://schemas.openxmlformats.org/officeDocument/2006/relationships/hyperlink" Target="../gems/27-language-drill-desk.md" TargetMode="External"/><Relationship Id="rId12" Type="http://schemas.openxmlformats.org/officeDocument/2006/relationships/hyperlink" Target="../gems/28-lesson-plan-desk.md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../gems/04-bedtime-story-desk.md" TargetMode="External"/><Relationship Id="rId3" Type="http://schemas.openxmlformats.org/officeDocument/2006/relationships/hyperlink" Target="../gems/07-homework-coach-desk.md" TargetMode="External"/><Relationship Id="rId4" Type="http://schemas.openxmlformats.org/officeDocument/2006/relationships/hyperlink" Target="../gems/29-curious-kids-science-desk.md" TargetMode="External"/><Relationship Id="rId5" Type="http://schemas.openxmlformats.org/officeDocument/2006/relationships/hyperlink" Target="../gems/30-family-chore-chart-desk.md" TargetMode="External"/><Relationship Id="rId6" Type="http://schemas.openxmlformats.org/officeDocument/2006/relationships/hyperlink" Target="../gems/32-travel-itinerary-desk.md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../examples/README.md" TargetMode="External"/><Relationship Id="rId3" Type="http://schemas.openxmlformats.org/officeDocument/2006/relationships/hyperlink" Target="https://aistudio.google.com/apikey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gemini.google.com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Gemini-Gems-Guide.pdf" TargetMode="External"/><Relationship Id="rId3" Type="http://schemas.openxmlformats.org/officeDocument/2006/relationships/hyperlink" Target="gemini-gems-pack.zip" TargetMode="External"/><Relationship Id="rId4" Type="http://schemas.openxmlformats.org/officeDocument/2006/relationships/hyperlink" Target="https://creativecommons.org/licenses/by/4.0/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../site/index.html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256032"/>
            <a:ext cx="384048" cy="109728"/>
          </a:xfrm>
          <a:prstGeom prst="rect">
            <a:avLst/>
          </a:prstGeom>
          <a:solidFill>
            <a:srgbClr val="0F9B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256032"/>
            <a:ext cx="384048" cy="10972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371600" y="256032"/>
            <a:ext cx="384048" cy="10972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74520" y="256032"/>
            <a:ext cx="384048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1371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800" b="1">
                <a:solidFill>
                  <a:srgbClr val="E8EEF8"/>
                </a:solidFill>
                <a:latin typeface="Calibri"/>
              </a:rPr>
              <a:t>Gemini Gems Gallery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60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B4C0D8"/>
                </a:solidFill>
                <a:latin typeface="Calibri"/>
              </a:rPr>
              <a:t>33 copy-ready desks for work, engineering, learning, and home.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3840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F59E0B"/>
                </a:solidFill>
                <a:latin typeface="Calibri"/>
              </a:rPr>
              <a:t>Draft only. No invented facts. Narrow child data.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51206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0F9B8E"/>
                </a:solidFill>
                <a:latin typeface="Calibri"/>
                <a:hlinkClick r:id="rId2"/>
              </a:rPr>
              <a:t>Open the offline gallery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0" y="51206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F59E0B"/>
                </a:solidFill>
                <a:latin typeface="Calibri"/>
                <a:hlinkClick r:id="rId3"/>
              </a:rPr>
              <a:t>Open Gemini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256032"/>
            <a:ext cx="384048" cy="109728"/>
          </a:xfrm>
          <a:prstGeom prst="rect">
            <a:avLst/>
          </a:prstGeom>
          <a:solidFill>
            <a:srgbClr val="0F9B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256032"/>
            <a:ext cx="384048" cy="10972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371600" y="256032"/>
            <a:ext cx="384048" cy="10972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74520" y="256032"/>
            <a:ext cx="384048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00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E8EEF8"/>
                </a:solidFill>
                <a:latin typeface="Calibri"/>
              </a:rPr>
              <a:t>Three rules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828800"/>
            <a:ext cx="3566160" cy="3108960"/>
          </a:xfrm>
          <a:prstGeom prst="rect">
            <a:avLst/>
          </a:prstGeom>
          <a:solidFill>
            <a:srgbClr val="141C30"/>
          </a:solidFill>
          <a:ln>
            <a:solidFill>
              <a:srgbClr val="0F9B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0312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0F9B8E"/>
                </a:solidFill>
                <a:latin typeface="Calibri"/>
              </a:rPr>
              <a:t>Draft only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17520"/>
            <a:ext cx="3200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E8EEF8"/>
                </a:solidFill>
                <a:latin typeface="Calibri"/>
              </a:rPr>
              <a:t>The desk writes. You send, book, pay, post, merge, and file.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1828800"/>
            <a:ext cx="3566160" cy="3108960"/>
          </a:xfrm>
          <a:prstGeom prst="rect">
            <a:avLst/>
          </a:prstGeom>
          <a:solidFill>
            <a:srgbClr val="141C30"/>
          </a:solidFill>
          <a:ln>
            <a:solidFill>
              <a:srgbClr val="6366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210312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6366F1"/>
                </a:solidFill>
                <a:latin typeface="Calibri"/>
              </a:rPr>
              <a:t>No invented facts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3017520"/>
            <a:ext cx="3200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E8EEF8"/>
                </a:solidFill>
                <a:latin typeface="Calibri"/>
              </a:rPr>
              <a:t>Missing names, numbers, dates, and quotes stay UNKNOWN.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38160" y="1828800"/>
            <a:ext cx="3566160" cy="3108960"/>
          </a:xfrm>
          <a:prstGeom prst="rect">
            <a:avLst/>
          </a:prstGeom>
          <a:solidFill>
            <a:srgbClr val="141C30"/>
          </a:solidFill>
          <a:ln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21040" y="210312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C55E"/>
                </a:solidFill>
                <a:latin typeface="Calibri"/>
              </a:rPr>
              <a:t>Narrow child data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3017520"/>
            <a:ext cx="3200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E8EEF8"/>
                </a:solidFill>
                <a:latin typeface="Calibri"/>
              </a:rPr>
              <a:t>A child's desk asks for a first name and an age band.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256032"/>
            <a:ext cx="384048" cy="109728"/>
          </a:xfrm>
          <a:prstGeom prst="rect">
            <a:avLst/>
          </a:prstGeom>
          <a:solidFill>
            <a:srgbClr val="0F9B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256032"/>
            <a:ext cx="384048" cy="10972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371600" y="256032"/>
            <a:ext cx="384048" cy="10972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74520" y="256032"/>
            <a:ext cx="384048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00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E8EEF8"/>
                </a:solidFill>
                <a:latin typeface="Calibri"/>
              </a:rPr>
              <a:t>Four rooms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463040"/>
            <a:ext cx="11155680" cy="1005840"/>
          </a:xfrm>
          <a:prstGeom prst="rect">
            <a:avLst/>
          </a:prstGeom>
          <a:solidFill>
            <a:srgbClr val="141C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6002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0F9B8E"/>
                </a:solidFill>
                <a:latin typeface="Calibri"/>
              </a:rPr>
              <a:t>Workday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164592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E8EEF8"/>
                </a:solidFill>
                <a:latin typeface="Calibri"/>
              </a:rPr>
              <a:t>11 desks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2651760"/>
            <a:ext cx="11155680" cy="1005840"/>
          </a:xfrm>
          <a:prstGeom prst="rect">
            <a:avLst/>
          </a:prstGeom>
          <a:solidFill>
            <a:srgbClr val="141C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7889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6366F1"/>
                </a:solidFill>
                <a:latin typeface="Calibri"/>
              </a:rPr>
              <a:t>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0" y="283464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E8EEF8"/>
                </a:solidFill>
                <a:latin typeface="Calibri"/>
              </a:rPr>
              <a:t>6 desks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3840480"/>
            <a:ext cx="11155680" cy="1005840"/>
          </a:xfrm>
          <a:prstGeom prst="rect">
            <a:avLst/>
          </a:prstGeom>
          <a:solidFill>
            <a:srgbClr val="141C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3977639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59E0B"/>
                </a:solidFill>
                <a:latin typeface="Calibri"/>
              </a:rPr>
              <a:t>Career &amp; Learning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0" y="40233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E8EEF8"/>
                </a:solidFill>
                <a:latin typeface="Calibri"/>
              </a:rPr>
              <a:t>11 desks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029200"/>
            <a:ext cx="11155680" cy="1005840"/>
          </a:xfrm>
          <a:prstGeom prst="rect">
            <a:avLst/>
          </a:prstGeom>
          <a:solidFill>
            <a:srgbClr val="141C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166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C55E"/>
                </a:solidFill>
                <a:latin typeface="Calibri"/>
              </a:rPr>
              <a:t>Home &amp; Family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0" y="521208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E8EEF8"/>
                </a:solidFill>
                <a:latin typeface="Calibri"/>
              </a:rPr>
              <a:t>5 desks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256032"/>
            <a:ext cx="384048" cy="109728"/>
          </a:xfrm>
          <a:prstGeom prst="rect">
            <a:avLst/>
          </a:prstGeom>
          <a:solidFill>
            <a:srgbClr val="0F9B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256032"/>
            <a:ext cx="384048" cy="10972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371600" y="256032"/>
            <a:ext cx="384048" cy="10972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74520" y="256032"/>
            <a:ext cx="384048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029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9B8E"/>
                </a:solidFill>
                <a:latin typeface="Calibri"/>
              </a:rPr>
              <a:t>Workday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280160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2"/>
              </a:rPr>
              <a:t>01  Sales Call Prep Desk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719072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3"/>
              </a:rPr>
              <a:t>02  Meeting Recap Desk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157984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4"/>
              </a:rPr>
              <a:t>05  Weekly Planning Desk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596896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5"/>
              </a:rPr>
              <a:t>06  Inbox Triage Desk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035808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6"/>
              </a:rPr>
              <a:t>08  Budget Tracker Desk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474720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7"/>
              </a:rPr>
              <a:t>11  Support Reply Desk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913631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8"/>
              </a:rPr>
              <a:t>12  SOP Writer Desk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352544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9"/>
              </a:rPr>
              <a:t>13  Onboarding Guide Desk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4791456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10"/>
              </a:rPr>
              <a:t>26  Money Desk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230368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11"/>
              </a:rPr>
              <a:t>31  Receipt and Expense Desk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5669280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12"/>
              </a:rPr>
              <a:t>33  Event Planner Desk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256032"/>
            <a:ext cx="384048" cy="109728"/>
          </a:xfrm>
          <a:prstGeom prst="rect">
            <a:avLst/>
          </a:prstGeom>
          <a:solidFill>
            <a:srgbClr val="0F9B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256032"/>
            <a:ext cx="384048" cy="10972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371600" y="256032"/>
            <a:ext cx="384048" cy="10972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74520" y="256032"/>
            <a:ext cx="384048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029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6366F1"/>
                </a:solidFill>
                <a:latin typeface="Calibri"/>
              </a:rPr>
              <a:t>Engineering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280160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2"/>
              </a:rPr>
              <a:t>17  PR Review Desk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719072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3"/>
              </a:rPr>
              <a:t>18  Bug Triage Desk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157984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4"/>
              </a:rPr>
              <a:t>19  Incident Postmortem Desk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596896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5"/>
              </a:rPr>
              <a:t>20  Runbook Desk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035808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6"/>
              </a:rPr>
              <a:t>21  API Docs Desk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474720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7"/>
              </a:rPr>
              <a:t>22  Architecture Diagram Desk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256032"/>
            <a:ext cx="384048" cy="109728"/>
          </a:xfrm>
          <a:prstGeom prst="rect">
            <a:avLst/>
          </a:prstGeom>
          <a:solidFill>
            <a:srgbClr val="0F9B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256032"/>
            <a:ext cx="384048" cy="10972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371600" y="256032"/>
            <a:ext cx="384048" cy="10972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74520" y="256032"/>
            <a:ext cx="384048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029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F59E0B"/>
                </a:solidFill>
                <a:latin typeface="Calibri"/>
              </a:rPr>
              <a:t>Career &amp; Learning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280160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2"/>
              </a:rPr>
              <a:t>03  Resume Tailor Desk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719072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3"/>
              </a:rPr>
              <a:t>09  Interview Prep Desk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157984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4"/>
              </a:rPr>
              <a:t>10  Study Plan Desk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596896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5"/>
              </a:rPr>
              <a:t>14  Signal Brief Desk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035808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6"/>
              </a:rPr>
              <a:t>15  Social Post Desk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474720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7"/>
              </a:rPr>
              <a:t>16  Newsletter Desk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913631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8"/>
              </a:rPr>
              <a:t>23  Claim Check Desk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352544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9"/>
              </a:rPr>
              <a:t>24  Competitive Landscape Desk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4791456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10"/>
              </a:rPr>
              <a:t>25  Certification Coach Desk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230368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11"/>
              </a:rPr>
              <a:t>27  Language Drill Desk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5669280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12"/>
              </a:rPr>
              <a:t>28  Lesson Plan Desk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256032"/>
            <a:ext cx="384048" cy="109728"/>
          </a:xfrm>
          <a:prstGeom prst="rect">
            <a:avLst/>
          </a:prstGeom>
          <a:solidFill>
            <a:srgbClr val="0F9B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256032"/>
            <a:ext cx="384048" cy="10972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371600" y="256032"/>
            <a:ext cx="384048" cy="10972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74520" y="256032"/>
            <a:ext cx="384048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029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22C55E"/>
                </a:solidFill>
                <a:latin typeface="Calibri"/>
              </a:rPr>
              <a:t>Home &amp; Family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280160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2"/>
              </a:rPr>
              <a:t>04  Bedtime Story Desk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719072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3"/>
              </a:rPr>
              <a:t>07  Homework Coach Desk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157984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4"/>
              </a:rPr>
              <a:t>29  Curious Kids Science Desk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596896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5"/>
              </a:rPr>
              <a:t>30  Family Chore Chart Desk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035808"/>
            <a:ext cx="5486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E8EEF8"/>
                </a:solidFill>
                <a:latin typeface="Calibri"/>
                <a:hlinkClick r:id="rId6"/>
              </a:rPr>
              <a:t>32  Travel Itinerary Desk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256032"/>
            <a:ext cx="384048" cy="109728"/>
          </a:xfrm>
          <a:prstGeom prst="rect">
            <a:avLst/>
          </a:prstGeom>
          <a:solidFill>
            <a:srgbClr val="0F9B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256032"/>
            <a:ext cx="384048" cy="10972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371600" y="256032"/>
            <a:ext cx="384048" cy="10972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74520" y="256032"/>
            <a:ext cx="384048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00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E8EEF8"/>
                </a:solidFill>
                <a:latin typeface="Calibri"/>
              </a:rPr>
              <a:t>Build an app with a Gem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5544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E8EEF8"/>
                </a:solidFill>
                <a:latin typeface="Calibri"/>
              </a:rPr>
              <a:t>1  Pick a Gem from the gallery.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860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E8EEF8"/>
                </a:solidFill>
                <a:latin typeface="Calibri"/>
              </a:rPr>
              <a:t>2  Copy the instruction block.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0175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E8EEF8"/>
                </a:solidFill>
                <a:latin typeface="Calibri"/>
              </a:rPr>
              <a:t>3  Set GEMINI_API_KEY in the environment.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749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E8EEF8"/>
                </a:solidFill>
                <a:latin typeface="Calibri"/>
              </a:rPr>
              <a:t>4  Run the Python or JavaScript starter.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48056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E8EEF8"/>
                </a:solidFill>
                <a:latin typeface="Calibri"/>
              </a:rPr>
              <a:t>5  Review the draft. The app does not send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6692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0F9B8E"/>
                </a:solidFill>
                <a:latin typeface="Calibri"/>
                <a:hlinkClick r:id="rId2"/>
              </a:rPr>
              <a:t>Open the examples guide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0" y="566928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F59E0B"/>
                </a:solidFill>
                <a:latin typeface="Calibri"/>
                <a:hlinkClick r:id="rId3"/>
              </a:rPr>
              <a:t>Get an API key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256032"/>
            <a:ext cx="384048" cy="109728"/>
          </a:xfrm>
          <a:prstGeom prst="rect">
            <a:avLst/>
          </a:prstGeom>
          <a:solidFill>
            <a:srgbClr val="0F9B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256032"/>
            <a:ext cx="384048" cy="10972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371600" y="256032"/>
            <a:ext cx="384048" cy="10972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74520" y="256032"/>
            <a:ext cx="384048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00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E8EEF8"/>
                </a:solidFill>
                <a:latin typeface="Calibri"/>
              </a:rPr>
              <a:t>Install a Gem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45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E8EEF8"/>
                </a:solidFill>
                <a:latin typeface="Calibri"/>
              </a:rPr>
              <a:t>1   Open the desk file in gems/.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4688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E8EEF8"/>
                </a:solidFill>
                <a:latin typeface="Calibri"/>
              </a:rPr>
              <a:t>2   Copy the instruction block.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2918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E8EEF8"/>
                </a:solidFill>
                <a:latin typeface="Calibri"/>
              </a:rPr>
              <a:t>3   In Gemini, open Gems, then New Gem.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1148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E8EEF8"/>
                </a:solidFill>
                <a:latin typeface="Calibri"/>
              </a:rPr>
              <a:t>4   Paste, name the Gem, and save.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66928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0F9B8E"/>
                </a:solidFill>
                <a:latin typeface="Calibri"/>
                <a:hlinkClick r:id="rId2"/>
              </a:rPr>
              <a:t>Open Gemini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256032"/>
            <a:ext cx="384048" cy="109728"/>
          </a:xfrm>
          <a:prstGeom prst="rect">
            <a:avLst/>
          </a:prstGeom>
          <a:solidFill>
            <a:srgbClr val="0F9B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256032"/>
            <a:ext cx="384048" cy="10972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371600" y="256032"/>
            <a:ext cx="384048" cy="10972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74520" y="256032"/>
            <a:ext cx="384048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00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E8EEF8"/>
                </a:solidFill>
                <a:latin typeface="Calibri"/>
              </a:rPr>
              <a:t>Downloads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288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0F9B8E"/>
                </a:solidFill>
                <a:latin typeface="Calibri"/>
                <a:hlinkClick r:id="rId2"/>
              </a:rPr>
              <a:t>PDF guide  ·  Gemini-Gems-Guide.pdf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7432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C55E"/>
                </a:solidFill>
                <a:latin typeface="Calibri"/>
                <a:hlinkClick r:id="rId3"/>
              </a:rPr>
              <a:t>ZIP pack  ·  gemini-gems-pack.zip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6576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B4C0D8"/>
                </a:solidFill>
                <a:latin typeface="Calibri"/>
              </a:rPr>
              <a:t>This deck stays beside those files.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7548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F59E0B"/>
                </a:solidFill>
                <a:latin typeface="Calibri"/>
                <a:hlinkClick r:id="rId4"/>
              </a:rPr>
              <a:t>Content license: CC BY 4.0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256032"/>
            <a:ext cx="384048" cy="109728"/>
          </a:xfrm>
          <a:prstGeom prst="rect">
            <a:avLst/>
          </a:prstGeom>
          <a:solidFill>
            <a:srgbClr val="0F9B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256032"/>
            <a:ext cx="384048" cy="10972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371600" y="256032"/>
            <a:ext cx="384048" cy="109728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74520" y="256032"/>
            <a:ext cx="384048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20116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E8EEF8"/>
                </a:solidFill>
                <a:latin typeface="Calibri"/>
              </a:rPr>
              <a:t>Copy a desk. Keep the rules.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108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B4C0D8"/>
                </a:solidFill>
                <a:latin typeface="Calibri"/>
              </a:rPr>
              <a:t>The Gem drafts. You decide what leaves the page.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7548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0F9B8E"/>
                </a:solidFill>
                <a:latin typeface="Calibri"/>
                <a:hlinkClick r:id="rId2"/>
              </a:rPr>
              <a:t>Back to the gallery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Gemini Gems Gallery</dc:title>
  <dc:subject>33 copy-ready Gemini Gems</dc:subject>
  <dc:creator>Gemini Gems Gallery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