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slide" Target="slides/slide16.xml"/><Relationship Id="rId17" Type="http://schemas.openxmlformats.org/officeDocument/2006/relationships/slide" Target="slides/slide17.xml"/><Relationship Id="rId18" Type="http://schemas.openxmlformats.org/officeDocument/2006/relationships/slide" Target="slides/slide18.xml"/><Relationship Id="rId19" Type="http://schemas.openxmlformats.org/officeDocument/2006/relationships/slide" Target="slides/slide19.xml"/><Relationship Id="rId20" Type="http://schemas.openxmlformats.org/officeDocument/2006/relationships/slide" Target="slides/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Foundations and how to read a call</a:t>
            </a:r>
          </a:p>
          <a:p>
            <a:r>
              <a:rPr lang="en-US" sz="1600"/>
              <a:t>What SIP is for, which network facts it assumes, and how to read a ladder without inventing rules.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SIP core: messages, transactions, dialogs</a:t>
            </a:r>
          </a:p>
          <a:p>
            <a:r>
              <a:rPr lang="en-US" sz="1600"/>
              <a:t>Roles, methods, headers, transaction timers, dialog identity, and the transports those rules sit on.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Call flows that operators actually trace</a:t>
            </a:r>
          </a:p>
          <a:p>
            <a:r>
              <a:rPr lang="en-US" sz="1600"/>
              <a:t>The ACK split, route sets, PRACK, UPDATE, session timers, teardown, and transfer.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Registration, DNS, and routing</a:t>
            </a:r>
          </a:p>
          <a:p>
            <a:r>
              <a:rPr lang="en-US" sz="1600"/>
              <a:t>Bindings, DNS location, loose routing, outbound flows, Path, Service-Route, GRUU, and forking.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SDP and offer/answer</a:t>
            </a:r>
          </a:p>
          <a:p>
            <a:r>
              <a:rPr lang="en-US" sz="1600"/>
              <a:t>How to read an SDP body, and how RFC 3264 matches offers to answers without reordering streams.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RTP, codecs, and DTMF</a:t>
            </a:r>
          </a:p>
          <a:p>
            <a:r>
              <a:rPr lang="en-US" sz="1600"/>
              <a:t>RTP headers, payload types, codec documents, RTCP, telephone-event, packet time, and one-way audio.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TLS, SRTP, identity, and abuse</a:t>
            </a:r>
          </a:p>
          <a:p>
            <a:r>
              <a:rPr lang="en-US" sz="1600"/>
              <a:t>Defensive digest, TLS certificates, SRTP keying, privacy headers, STIR, and abuse controls.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NAT, ICE, and the ALG problem</a:t>
            </a:r>
          </a:p>
          <a:p>
            <a:r>
              <a:rPr lang="en-US" sz="1600"/>
              <a:t>Why embedded addresses break, and what rport, STUN, TURN, ICE, SIP ALGs, and media latching each actually do.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Session border controllers</a:t>
            </a:r>
          </a:p>
          <a:p>
            <a:r>
              <a:rPr lang="en-US" sz="1600"/>
              <a:t>Deployment requirements, the B2BUA role, and the functions whose limits stay on the vendor datasheet.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Cisco CUBE, CUCM, and Unity Connection</a:t>
            </a:r>
          </a:p>
          <a:p>
            <a:r>
              <a:rPr lang="en-US" sz="1600"/>
              <a:t>CUBE as an IOS XE B2BUA, the dial-peer and SIP profile tools, and the CUCM and Unity documents that use different objects with similar names.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Oracle, Ribbon, and AudioCodes</a:t>
            </a:r>
          </a:p>
          <a:p>
            <a:r>
              <a:rPr lang="en-US" sz="1600"/>
              <a:t>Object names and manipulation syntax you can verify in public docs, and the certificate name the peer actually checks.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Cloud voice and CCaaS SIP</a:t>
            </a:r>
          </a:p>
          <a:p>
            <a:r>
              <a:rPr lang="en-US" sz="1600"/>
              <a:t>Documented SIP boundaries for Teams, Webex Calling, Amazon Connect, Five9, Twilio, Genesys, and NICE CXone.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Troubleshooting ladders, captures, and debug</a:t>
            </a:r>
          </a:p>
          <a:p>
            <a:r>
              <a:rPr lang="en-US" sz="1600"/>
              <a:t>Match Call-ID, CSeq, Via branch, and To tag, then read captures and IOS debug as themselves.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Toll fraud, E911, recording, and QoS</a:t>
            </a:r>
          </a:p>
          <a:p>
            <a:r>
              <a:rPr lang="en-US" sz="1600"/>
              <a:t>Defensive operations: source restrictions, emergency location, disclosed SIPREC, and the EF PHB.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Ecosystem, certifications, and the UC bridge</a:t>
            </a:r>
          </a:p>
          <a:p>
            <a:r>
              <a:rPr lang="en-US" sz="1600"/>
              <a:t>Name only the certifications this edition confirmed, and keep CUCM, UCCX, CVP, and Webex Calling in their real roles.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Interviews, incidents, and design drills</a:t>
            </a:r>
          </a:p>
          <a:p>
            <a:r>
              <a:rPr lang="en-US" sz="1600"/>
              <a:t>Cited answers in the lesson body, one-variable incidents, and interconnect checklists.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WebRTC and SIP over WebSocket</a:t>
            </a:r>
          </a:p>
          <a:p>
            <a:r>
              <a:rPr lang="en-US" sz="1600"/>
              <a:t>How a browser reaches SIP: RFC 7118 on the signaling socket, ICE for candidates, and DTLS-SRTP for the media.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Open-source telephony core</a:t>
            </a:r>
          </a:p>
          <a:p>
            <a:r>
              <a:rPr lang="en-US" sz="1600"/>
              <a:t>Asterisk, FreeSWITCH, Kamailio, and rtpengine do different jobs. The pages below say which job each project claims.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Call authentication and compliance</a:t>
            </a:r>
          </a:p>
          <a:p>
            <a:r>
              <a:rPr lang="en-US" sz="1600"/>
              <a:t>STIR/SHAKEN, Kari's Law, RAY BAUM'S Act, and 10DLC, as the opened documents describe them. Educational only. Not legal advice.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"/>
          <p:cNvSpPr/>
          <p:nvPr/>
        </p:nvSpPr>
        <p:spPr/>
        <p:txBody>
          <a:bodyPr/>
          <a:lstStyle/>
          <a:p>
            <a:r>
              <a:rPr lang="en-US" sz="1600"/>
              <a:t>SIP Universe</a:t>
            </a:r>
          </a:p>
          <a:p>
            <a:r>
              <a:rPr lang="en-US" sz="2800"/>
              <a:t>Ecosystem, maps, and integration hooks</a:t>
            </a:r>
          </a:p>
          <a:p>
            <a:r>
              <a:rPr lang="en-US" sz="1600"/>
              <a:t>Glossary, sister systems, configuration, bridges from enterprise UC to the open projects, and the hooks those projects actually name.</a:t>
            </a:r>
          </a:p>
          <a:p>
            <a:r>
              <a:rPr lang="en-US" sz="1600"/>
              <a:t>Study label. Confirm vendor pages.</a:t>
            </a:r>
          </a:p>
          <a:p>
            <a:r>
              <a:rPr lang="en-US" sz="1600"/>
              <a:t>© 2026 CypherMonkeyLabs</a:t>
            </a:r>
          </a:p>
        </p:txBody>
      </p:sp>
    </p:spTree>
  </p:cSld>
  <p:clrMapOvr>
    <a:masterClrMapping/>
  </p:clrMapOvr>
</p:sld>
</file>