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Sūtra Nexus</a:t>
            </a:r>
          </a:p>
        </p:txBody>
      </p:sp>
      <p:sp>
        <p:nvSpPr>
          <p:cNvPr id="3" name="TextBox 2"/>
          <p:cNvSpPr txBox="1"/>
          <p:nvPr/>
        </p:nvSpPr>
        <p:spPr>
          <a:xfrm>
            <a:off x="457200" y="1280160"/>
            <a:ext cx="11247120" cy="3840480"/>
          </a:xfrm>
          <a:prstGeom prst="rect">
            <a:avLst/>
          </a:prstGeom>
          <a:noFill/>
        </p:spPr>
        <p:txBody>
          <a:bodyPr wrap="square">
            <a:spAutoFit/>
          </a:bodyPr>
          <a:lstStyle/>
          <a:p>
            <a:r>
              <a:t>Ancient rules. Living systems. A free study desk. Counts: 3,983 / 14 / 75.</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What is not here</a:t>
            </a:r>
          </a:p>
        </p:txBody>
      </p:sp>
      <p:sp>
        <p:nvSpPr>
          <p:cNvPr id="3" name="TextBox 2"/>
          <p:cNvSpPr txBox="1"/>
          <p:nvPr/>
        </p:nvSpPr>
        <p:spPr>
          <a:xfrm>
            <a:off x="457200" y="1280160"/>
            <a:ext cx="11247120" cy="3840480"/>
          </a:xfrm>
          <a:prstGeom prst="rect">
            <a:avLst/>
          </a:prstGeom>
          <a:noFill/>
        </p:spPr>
        <p:txBody>
          <a:bodyPr wrap="square">
            <a:spAutoFit/>
          </a:bodyPr>
          <a:lstStyle/>
          <a:p>
            <a:r>
              <a:t>No English meaning has been sourced from an open text. IAST in the Aṣṭādhyāyī file is script-converted, not yet human-checked.</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Fourteen lines</a:t>
            </a:r>
          </a:p>
        </p:txBody>
      </p:sp>
      <p:sp>
        <p:nvSpPr>
          <p:cNvPr id="3" name="TextBox 2"/>
          <p:cNvSpPr txBox="1"/>
          <p:nvPr/>
        </p:nvSpPr>
        <p:spPr>
          <a:xfrm>
            <a:off x="457200" y="1280160"/>
            <a:ext cx="11247120" cy="3840480"/>
          </a:xfrm>
          <a:prstGeom prst="rect">
            <a:avLst/>
          </a:prstGeom>
          <a:noFill/>
        </p:spPr>
        <p:txBody>
          <a:bodyPr wrap="square">
            <a:spAutoFit/>
          </a:bodyPr>
          <a:lstStyle/>
          <a:p>
            <a:r>
              <a:t>Pratyāhāras are computed. hal has 33 sounds. al has 42. Markers are dropped.</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Eight chapters</a:t>
            </a:r>
          </a:p>
        </p:txBody>
      </p:sp>
      <p:sp>
        <p:nvSpPr>
          <p:cNvPr id="3" name="TextBox 2"/>
          <p:cNvSpPr txBox="1"/>
          <p:nvPr/>
        </p:nvSpPr>
        <p:spPr>
          <a:xfrm>
            <a:off x="457200" y="1280160"/>
            <a:ext cx="11247120" cy="3840480"/>
          </a:xfrm>
          <a:prstGeom prst="rect">
            <a:avLst/>
          </a:prstGeom>
          <a:noFill/>
        </p:spPr>
        <p:txBody>
          <a:bodyPr wrap="square">
            <a:spAutoFit/>
          </a:bodyPr>
          <a:lstStyle/>
          <a:p>
            <a:r>
              <a:t>Chapter counts: 351, 268, 631, 635, 555, 736, 438, 369.</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Type letters</a:t>
            </a:r>
          </a:p>
        </p:txBody>
      </p:sp>
      <p:sp>
        <p:nvSpPr>
          <p:cNvPr id="3" name="TextBox 2"/>
          <p:cNvSpPr txBox="1"/>
          <p:nvPr/>
        </p:nvSpPr>
        <p:spPr>
          <a:xfrm>
            <a:off x="457200" y="1280160"/>
            <a:ext cx="11247120" cy="3840480"/>
          </a:xfrm>
          <a:prstGeom prst="rect">
            <a:avLst/>
          </a:prstGeom>
          <a:noFill/>
        </p:spPr>
        <p:txBody>
          <a:bodyPr wrap="square">
            <a:spAutoFit/>
          </a:bodyPr>
          <a:lstStyle/>
          <a:p>
            <a:r>
              <a:t>AD 64, AT 67, P 23, S 200, V 3629. AT and AD are not expanded.</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Anuvṛtti</a:t>
            </a:r>
          </a:p>
        </p:txBody>
      </p:sp>
      <p:sp>
        <p:nvSpPr>
          <p:cNvPr id="3" name="TextBox 2"/>
          <p:cNvSpPr txBox="1"/>
          <p:nvPr/>
        </p:nvSpPr>
        <p:spPr>
          <a:xfrm>
            <a:off x="457200" y="1280160"/>
            <a:ext cx="11247120" cy="3840480"/>
          </a:xfrm>
          <a:prstGeom prst="rect">
            <a:avLst/>
          </a:prstGeom>
          <a:noFill/>
        </p:spPr>
        <p:txBody>
          <a:bodyPr wrap="square">
            <a:spAutoFit/>
          </a:bodyPr>
          <a:lstStyle/>
          <a:p>
            <a:r>
              <a:t>3489 rows carry an anuvritti array. 1.1.3 lists वृद्धिः and गुणः. They are not translated here.</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Two different Śiva texts</a:t>
            </a:r>
          </a:p>
        </p:txBody>
      </p:sp>
      <p:sp>
        <p:nvSpPr>
          <p:cNvPr id="3" name="TextBox 2"/>
          <p:cNvSpPr txBox="1"/>
          <p:nvPr/>
        </p:nvSpPr>
        <p:spPr>
          <a:xfrm>
            <a:off x="457200" y="1280160"/>
            <a:ext cx="11247120" cy="3840480"/>
          </a:xfrm>
          <a:prstGeom prst="rect">
            <a:avLst/>
          </a:prstGeom>
          <a:noFill/>
        </p:spPr>
        <p:txBody>
          <a:bodyPr wrap="square">
            <a:spAutoFit/>
          </a:bodyPr>
          <a:lstStyle/>
          <a:p>
            <a:r>
              <a:t>14 phoneme lines are not the 75 Kashmir lines. The GRETIL e-text is CC BY-NC-SA 4.0.</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Dates</a:t>
            </a:r>
          </a:p>
        </p:txBody>
      </p:sp>
      <p:sp>
        <p:nvSpPr>
          <p:cNvPr id="3" name="TextBox 2"/>
          <p:cNvSpPr txBox="1"/>
          <p:nvPr/>
        </p:nvSpPr>
        <p:spPr>
          <a:xfrm>
            <a:off x="457200" y="1280160"/>
            <a:ext cx="11247120" cy="3840480"/>
          </a:xfrm>
          <a:prstGeom prst="rect">
            <a:avLst/>
          </a:prstGeom>
          <a:noFill/>
        </p:spPr>
        <p:txBody>
          <a:bodyPr wrap="square">
            <a:spAutoFit/>
          </a:bodyPr>
          <a:lstStyle/>
          <a:p>
            <a:r>
              <a:t>Wikipedia's Pāṇini article, checked 2026-10-16, reports a dispute. This deck does not pick a year.</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Practice</a:t>
            </a:r>
          </a:p>
        </p:txBody>
      </p:sp>
      <p:sp>
        <p:nvSpPr>
          <p:cNvPr id="3" name="TextBox 2"/>
          <p:cNvSpPr txBox="1"/>
          <p:nvPr/>
        </p:nvSpPr>
        <p:spPr>
          <a:xfrm>
            <a:off x="457200" y="1280160"/>
            <a:ext cx="11247120" cy="3840480"/>
          </a:xfrm>
          <a:prstGeom prst="rect">
            <a:avLst/>
          </a:prstGeom>
          <a:noFill/>
        </p:spPr>
        <p:txBody>
          <a:bodyPr wrap="square">
            <a:spAutoFit/>
          </a:bodyPr>
          <a:lstStyle/>
          <a:p>
            <a:r>
              <a:t>Builder, quizzes, cards on this device, scripted reads. No audio file is claimed.</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Downloads</a:t>
            </a:r>
          </a:p>
        </p:txBody>
      </p:sp>
      <p:sp>
        <p:nvSpPr>
          <p:cNvPr id="3" name="TextBox 2"/>
          <p:cNvSpPr txBox="1"/>
          <p:nvPr/>
        </p:nvSpPr>
        <p:spPr>
          <a:xfrm>
            <a:off x="457200" y="1280160"/>
            <a:ext cx="11247120" cy="3840480"/>
          </a:xfrm>
          <a:prstGeom prst="rect">
            <a:avLst/>
          </a:prstGeom>
          <a:noFill/>
        </p:spPr>
        <p:txBody>
          <a:bodyPr wrap="square">
            <a:spAutoFit/>
          </a:bodyPr>
          <a:lstStyle/>
          <a:p>
            <a:r>
              <a:t>Each diagram is SVG, PNG, and HTML. One optional zip. No other archive.</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Disclaimer</a:t>
            </a:r>
          </a:p>
        </p:txBody>
      </p:sp>
      <p:sp>
        <p:nvSpPr>
          <p:cNvPr id="3" name="TextBox 2"/>
          <p:cNvSpPr txBox="1"/>
          <p:nvPr/>
        </p:nvSpPr>
        <p:spPr>
          <a:xfrm>
            <a:off x="457200" y="1280160"/>
            <a:ext cx="11247120" cy="3840480"/>
          </a:xfrm>
          <a:prstGeom prst="rect">
            <a:avLst/>
          </a:prstGeom>
          <a:noFill/>
        </p:spPr>
        <p:txBody>
          <a:bodyPr wrap="square">
            <a:spAutoFit/>
          </a:bodyPr>
          <a:lstStyle/>
          <a:p>
            <a:r>
              <a:t>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11247120" cy="914400"/>
          </a:xfrm>
          <a:prstGeom prst="rect">
            <a:avLst/>
          </a:prstGeom>
          <a:noFill/>
        </p:spPr>
        <p:txBody>
          <a:bodyPr wrap="none">
            <a:spAutoFit/>
          </a:bodyPr>
          <a:lstStyle/>
          <a:p>
            <a:pPr>
              <a:defRPr sz="2800"/>
            </a:pPr>
            <a:r>
              <a:t>CypherMonkey Labs</a:t>
            </a:r>
          </a:p>
        </p:txBody>
      </p:sp>
      <p:sp>
        <p:nvSpPr>
          <p:cNvPr id="3" name="TextBox 2"/>
          <p:cNvSpPr txBox="1"/>
          <p:nvPr/>
        </p:nvSpPr>
        <p:spPr>
          <a:xfrm>
            <a:off x="457200" y="1280160"/>
            <a:ext cx="11247120" cy="3840480"/>
          </a:xfrm>
          <a:prstGeom prst="rect">
            <a:avLst/>
          </a:prstGeom>
          <a:noFill/>
        </p:spPr>
        <p:txBody>
          <a:bodyPr wrap="square">
            <a:spAutoFit/>
          </a:bodyPr>
          <a:lstStyle/>
          <a:p>
            <a:r>
              <a:t>© 2026 CypherMonkeyLabs. Contact form: https://cyphermonkeylabs.com/#contact</a:t>
            </a:r>
          </a:p>
        </p:txBody>
      </p:sp>
      <p:sp>
        <p:nvSpPr>
          <p:cNvPr id="4" name="TextBox 3"/>
          <p:cNvSpPr txBox="1"/>
          <p:nvPr/>
        </p:nvSpPr>
        <p:spPr>
          <a:xfrm>
            <a:off x="365760" y="5669280"/>
            <a:ext cx="11430000" cy="1005840"/>
          </a:xfrm>
          <a:prstGeom prst="rect">
            <a:avLst/>
          </a:prstGeom>
          <a:noFill/>
        </p:spPr>
        <p:txBody>
          <a:bodyPr wrap="square">
            <a:spAutoFit/>
          </a:bodyPr>
          <a:lstStyle/>
          <a:p>
            <a:pPr>
              <a:defRPr sz="1000"/>
            </a:pPr>
            <a:r>
              <a:t>© 2026 CypherMonkeyLabs 🐒  Sūtra Nexus is an independent, free, learning-only student project. It respects every tradition, scholar, publisher, company and vendor. Trademarks, texts and sources belong to their owners, and nothing here is affiliated with or endorsed by them. If something should be removed or corrected, it will be handled promptly through the contact form. Nothing here is sold. I am happy to volunteer for any organization. Contact form: https://cyphermonkeylabs.com/#contact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