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rfc-editor.org/rfc/rfc3261" TargetMode="External"/><Relationship Id="rId3" Type="http://schemas.openxmlformats.org/officeDocument/2006/relationships/hyperlink" Target="https://www.rfc-editor.org/rfc/rfc3264" TargetMode="External"/><Relationship Id="rId4" Type="http://schemas.openxmlformats.org/officeDocument/2006/relationships/hyperlink" Target="https://www.rfc-editor.org/rfc/rfc3550" TargetMode="External"/><Relationship Id="rId5" Type="http://schemas.openxmlformats.org/officeDocument/2006/relationships/hyperlink" Target="https://www.rfc-editor.org/rfc/rfc4566" TargetMode="External"/><Relationship Id="rId6" Type="http://schemas.openxmlformats.org/officeDocument/2006/relationships/hyperlink" Target="https://www.rfc-editor.org/rfc/rfc3711" TargetMode="External"/><Relationship Id="rId7" Type="http://schemas.openxmlformats.org/officeDocument/2006/relationships/hyperlink" Target="https://www.cisco.com/c/en/us/support/unified-communications/unified-communications-manager-callmanager/series.html" TargetMode="External"/><Relationship Id="rId8" Type="http://schemas.openxmlformats.org/officeDocument/2006/relationships/hyperlink" Target="https://www.cisco.com/c/en/us/td/docs/voice_ip_comm/cucm/admin/15/systemConfig/cucm_b_system-configuration-guide-15.html" TargetMode="External"/><Relationship Id="rId9" Type="http://schemas.openxmlformats.org/officeDocument/2006/relationships/hyperlink" Target="https://www.cisco.com/c/en/us/td/docs/voice_ip_comm/uc_system/design/guides/PAdocs.html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isco.com/c/dam/en/us/td/docs/solutions/PA/overview/15x/clbpa15x.pdf" TargetMode="External"/><Relationship Id="rId3" Type="http://schemas.openxmlformats.org/officeDocument/2006/relationships/hyperlink" Target="https://www.cisco.com/c/en/us/support/unified-communications/unified-border-element/series.html" TargetMode="External"/><Relationship Id="rId4" Type="http://schemas.openxmlformats.org/officeDocument/2006/relationships/hyperlink" Target="https://www.cisco.com/c/en/us/td/docs/voice_ip_comm/cucm/admin/15/systemConfig/cucm_b_system-configuration-guide-15/cucm_m_tcp-and-udp-port-usage-12-0.html" TargetMode="External"/><Relationship Id="rId5" Type="http://schemas.openxmlformats.org/officeDocument/2006/relationships/hyperlink" Target="https://www.cisco.com/c/en/us/td/docs/voice_ip_comm/expressway/config_guide/X15-0/ip-port/exwy_b_cisco-expressway-ip-port-usage-configuration-guide-x15.html" TargetMode="External"/><Relationship Id="rId6" Type="http://schemas.openxmlformats.org/officeDocument/2006/relationships/hyperlink" Target="https://help.webex.com/en-us/article/b2exve/Port-Reference-Information-for-Cisco-Webex-Calling" TargetMode="External"/><Relationship Id="rId7" Type="http://schemas.openxmlformats.org/officeDocument/2006/relationships/hyperlink" Target="https://www.iana.org/assignments/sip-parameters/sip-parameters.xhtml" TargetMode="External"/><Relationship Id="rId8" Type="http://schemas.openxmlformats.org/officeDocument/2006/relationships/hyperlink" Target="https://www.iana.org/assignments/rtp-parameters/rtp-parameters.xhtml" TargetMode="External"/><Relationship Id="rId9" Type="http://schemas.openxmlformats.org/officeDocument/2006/relationships/hyperlink" Target="https://www.iana.org/assignments/service-names-port-numbers/service-names-port-numbers.xhtml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ommunity.cisco.com/t5/collaboration-knowledge-base/tkb-p/4691-docs-collaboration-voice-video" TargetMode="External"/><Relationship Id="rId3" Type="http://schemas.openxmlformats.org/officeDocument/2006/relationships/hyperlink" Target="https://en.wikipedia.org/wiki/Session_Initiation_Protocol" TargetMode="External"/><Relationship Id="rId4" Type="http://schemas.openxmlformats.org/officeDocument/2006/relationships/hyperlink" Target="https://en.wikipedia.org/wiki/Real-time_Transport_Protocol" TargetMode="External"/><Relationship Id="rId5" Type="http://schemas.openxmlformats.org/officeDocument/2006/relationships/hyperlink" Target="https://en.wikipedia.org/wiki/Session_Description_Protocol" TargetMode="External"/><Relationship Id="rId6" Type="http://schemas.openxmlformats.org/officeDocument/2006/relationships/hyperlink" Target="https://en.wikipedia.org/wiki/Voice_over_IP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UC Lab Free University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SIP, CUCM, CUBE, SRST, Expressway, QoS, UCCE, Webex Calling migration.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A transaction is not a dialog. 180 alerts. 200 accepts. ACK finishes.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Dial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Partitions, ordered CSS, route list, route group.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CUBE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Two dialogs. Read both legs.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A planned subset when CUCM is unreachable.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Expressway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C, E, and a traversal zone. Confirm ports.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QoS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EF is DSCP 46. LLQ does not create bandwidth.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UCCE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Script, label, then a number CUCM can route.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Dual-run a number you can return.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Troubleshooting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One hypothesis. One change. Save the ladder.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Emergency calling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Study notes. Direct dial, Emergency Responder, ELIN callback. Not legal advice.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Call recording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Phone fork or gateway fork. SIPREC is a separate session.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Open bridges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SIP trunk, Asterisk or FreeSWITCH, WebRTC through a gateway.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Disclaimer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>
                <a:latin typeface="Calibri"/>
              </a:rPr>
              <a:t>Independent free learning project. Not affiliated or endorsed. Not legal advice. Contact cyphermonkeylabs.com. Nothing is sold.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Sources and go deeper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t>Opened 2026-10. A row marked confirm has no link, because that page was not verified.</a:t>
            </a:r>
          </a:p>
          <a:p>
            <a:r>
              <a:rPr sz="1400">
                <a:hlinkClick r:id="rId2"/>
              </a:rPr>
              <a:t>RFC. RFC 3261, SIP</a:t>
            </a:r>
            <a:r>
              <a:rPr sz="1400"/>
              <a:t>. last checked 2026-10</a:t>
            </a:r>
          </a:p>
          <a:p>
            <a:r>
              <a:rPr sz="1400">
                <a:hlinkClick r:id="rId3"/>
              </a:rPr>
              <a:t>RFC. RFC 3264, offer/answer</a:t>
            </a:r>
            <a:r>
              <a:rPr sz="1400"/>
              <a:t>. last checked 2026-10</a:t>
            </a:r>
          </a:p>
          <a:p>
            <a:r>
              <a:rPr sz="1400">
                <a:hlinkClick r:id="rId4"/>
              </a:rPr>
              <a:t>RFC. RFC 3550, RTP</a:t>
            </a:r>
            <a:r>
              <a:rPr sz="1400"/>
              <a:t>. last checked 2026-10</a:t>
            </a:r>
          </a:p>
          <a:p>
            <a:r>
              <a:rPr sz="1400">
                <a:hlinkClick r:id="rId5"/>
              </a:rPr>
              <a:t>RFC. RFC 4566, SDP</a:t>
            </a:r>
            <a:r>
              <a:rPr sz="1400"/>
              <a:t>. last checked 2026-10</a:t>
            </a:r>
          </a:p>
          <a:p>
            <a:r>
              <a:rPr sz="1400">
                <a:hlinkClick r:id="rId6"/>
              </a:rPr>
              <a:t>RFC. RFC 3711, SRTP</a:t>
            </a:r>
            <a:r>
              <a:rPr sz="1400"/>
              <a:t>. last checked 2026-10</a:t>
            </a:r>
          </a:p>
          <a:p>
            <a:r>
              <a:rPr sz="1400">
                <a:hlinkClick r:id="rId7"/>
              </a:rPr>
              <a:t>Cisco. Cisco Unified Communications Manager product support</a:t>
            </a:r>
            <a:r>
              <a:rPr sz="1400"/>
              <a:t>. last checked 2026-10</a:t>
            </a:r>
          </a:p>
          <a:p>
            <a:r>
              <a:rPr sz="1400">
                <a:hlinkClick r:id="rId8"/>
              </a:rPr>
              <a:t>Cisco. System Configuration Guide for CUCM, Release 15</a:t>
            </a:r>
            <a:r>
              <a:rPr sz="1400"/>
              <a:t>. last checked 2026-10</a:t>
            </a:r>
          </a:p>
          <a:p>
            <a:r>
              <a:rPr sz="1400">
                <a:hlinkClick r:id="rId9"/>
              </a:rPr>
              <a:t>Cisco. Cisco Collaboration Preferred Architectures</a:t>
            </a:r>
            <a:r>
              <a:rPr sz="1400"/>
              <a:t>. last checked 2026-10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Sources and go deeper,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400">
                <a:hlinkClick r:id="rId2"/>
              </a:rPr>
              <a:t>Cisco. Preferred Architecture for Cisco Collaboration 15, design overview (PDF)</a:t>
            </a:r>
            <a:r>
              <a:rPr sz="1400"/>
              <a:t>. last checked 2026-10</a:t>
            </a:r>
          </a:p>
          <a:p>
            <a:r>
              <a:rPr sz="1400">
                <a:hlinkClick r:id="rId3"/>
              </a:rPr>
              <a:t>Cisco. Cisco Unified Border Element product support</a:t>
            </a:r>
            <a:r>
              <a:rPr sz="1400"/>
              <a:t>. last checked 2026-10</a:t>
            </a:r>
          </a:p>
          <a:p>
            <a:r>
              <a:rPr sz="1400">
                <a:hlinkClick r:id="rId4"/>
              </a:rPr>
              <a:t>Protocol and ports. CUCM 15 TCP and UDP port usage</a:t>
            </a:r>
            <a:r>
              <a:rPr sz="1400"/>
              <a:t>. last checked 2026-10</a:t>
            </a:r>
          </a:p>
          <a:p>
            <a:r>
              <a:rPr sz="1400">
                <a:hlinkClick r:id="rId5"/>
              </a:rPr>
              <a:t>Protocol and ports. Cisco Expressway IP port usage (X14.3 and X15.0)</a:t>
            </a:r>
            <a:r>
              <a:rPr sz="1400"/>
              <a:t>. last checked 2026-10</a:t>
            </a:r>
          </a:p>
          <a:p>
            <a:r>
              <a:rPr sz="1400">
                <a:hlinkClick r:id="rId6"/>
              </a:rPr>
              <a:t>Protocol and ports. Port reference for Webex Calling</a:t>
            </a:r>
            <a:r>
              <a:rPr sz="1400"/>
              <a:t>. last checked 2026-10</a:t>
            </a:r>
          </a:p>
          <a:p>
            <a:r>
              <a:rPr sz="1400">
                <a:hlinkClick r:id="rId7"/>
              </a:rPr>
              <a:t>Protocol and ports. IANA SIP parameters</a:t>
            </a:r>
            <a:r>
              <a:rPr sz="1400"/>
              <a:t>. last checked 2026-10</a:t>
            </a:r>
          </a:p>
          <a:p>
            <a:r>
              <a:rPr sz="1400">
                <a:hlinkClick r:id="rId8"/>
              </a:rPr>
              <a:t>Protocol and ports. IANA RTP parameters</a:t>
            </a:r>
            <a:r>
              <a:rPr sz="1400"/>
              <a:t>. last checked 2026-10</a:t>
            </a:r>
          </a:p>
          <a:p>
            <a:r>
              <a:rPr sz="1400">
                <a:hlinkClick r:id="rId9"/>
              </a:rPr>
              <a:t>Protocol and ports. IANA service names and port numbers</a:t>
            </a:r>
            <a:r>
              <a:rPr sz="1400"/>
              <a:t>. last checked 2026-10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Sources and go deeper,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1400">
                <a:hlinkClick r:id="rId2"/>
              </a:rPr>
              <a:t>Community. Cisco Community, Collaboration knowledge base</a:t>
            </a:r>
            <a:r>
              <a:rPr sz="1400"/>
              <a:t>. last checked 2026-10</a:t>
            </a:r>
          </a:p>
          <a:p>
            <a:r>
              <a:rPr sz="1400">
                <a:hlinkClick r:id="rId3"/>
              </a:rPr>
              <a:t>Wikipedia. Session Initiation Protocol (Wikipedia)</a:t>
            </a:r>
            <a:r>
              <a:rPr sz="1400"/>
              <a:t>. last checked 2026-10</a:t>
            </a:r>
          </a:p>
          <a:p>
            <a:r>
              <a:rPr sz="1400">
                <a:hlinkClick r:id="rId4"/>
              </a:rPr>
              <a:t>Wikipedia. Real-time Transport Protocol (Wikipedia)</a:t>
            </a:r>
            <a:r>
              <a:rPr sz="1400"/>
              <a:t>. last checked 2026-10</a:t>
            </a:r>
          </a:p>
          <a:p>
            <a:r>
              <a:rPr sz="1400">
                <a:hlinkClick r:id="rId5"/>
              </a:rPr>
              <a:t>Wikipedia. Session Description Protocol (Wikipedia)</a:t>
            </a:r>
            <a:r>
              <a:rPr sz="1400"/>
              <a:t>. last checked 2026-10</a:t>
            </a:r>
          </a:p>
          <a:p>
            <a:r>
              <a:rPr sz="1400">
                <a:hlinkClick r:id="rId6"/>
              </a:rPr>
              <a:t>Wikipedia. Voice over IP (Wikipedia)</a:t>
            </a:r>
            <a:r>
              <a:rPr sz="1400"/>
              <a:t>. last checked 2026-10</a:t>
            </a:r>
          </a:p>
          <a:p>
            <a:r>
              <a:rPr sz="1400"/>
              <a:t>Cisco. Collaboration 12 SRND book. confirm. The historical Collaboration 12 SRND path opened as a product listing, not the design book. Use the Preferred Architecture index, which was opened. last checked 2026-10</a:t>
            </a:r>
          </a:p>
          <a:p>
            <a:r>
              <a:rPr sz="1400"/>
              <a:t>Cisco. Enterprise QoS SRND book. confirm. The Enterprise QoS SRND path returned HTTP 404. last checked 2026-10</a:t>
            </a:r>
          </a:p>
          <a:p>
            <a:r>
              <a:rPr sz="1400"/>
              <a:t>Wikipedia. English Wikipedia article for Cisco Unified Communications Manager. confirm. That title returned HTTP 404. The CUCM disambiguation page is the Wikipedia page that opened. last checked 2026-10</a:t>
            </a:r>
          </a:p>
          <a:p>
            <a:r>
              <a:rPr sz="1200"/>
              <a:t>Independent free learning-only student project. Not affiliated or endorsed. Nothing is sold.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