
<file path=[Content_Types].xml><?xml version="1.0" encoding="utf-8"?>
<Types xmlns="http://schemas.openxmlformats.org/package/2006/content-types">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7.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3" Type="http://schemas.openxmlformats.org/officeDocument/2006/relationships/presProps" Target="presProps.xml"/>
<Relationship Id="rId4" Type="http://schemas.openxmlformats.org/officeDocument/2006/relationships/viewProps" Target="viewProps.xml"/>
<Relationship Id="rId5" Type="http://schemas.openxmlformats.org/officeDocument/2006/relationships/theme" Target="theme/theme1.xml"/>
<Relationship Id="rId6" Type="http://schemas.openxmlformats.org/officeDocument/2006/relationships/tableStyles" Target="tableStyles.xml"/>
<Relationship Id="rId7" Type="http://schemas.openxmlformats.org/officeDocument/2006/relationships/slide" Target="slides/slide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7.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55" r:id="rId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365760"/>
            <a:ext cx="8229600" cy="5943600"/>
          </a:xfrm>
          <a:prstGeom prst="rect">
            <a:avLst/>
          </a:prstGeom>
          <a:noFill/>
        </p:spPr>
        <p:txBody>
          <a:bodyPr wrap="square">
            <a:spAutoFit/>
          </a:bodyPr>
          <a:lstStyle/>
          <a:p>
            <a:r>
              <a:rPr lang="en-US" sz="2800" b="1"/>
              <a:t>Call flows</a:t>
            </a:r>
          </a:p>
          <a:p>
            <a:r>
              <a:rPr lang="en-US" sz="1600"/>
              <a:t>Call flows Four flows you should be able to draw without opening a tenant. Item What to remember Source On-net app to app Register to Calling. If ICE succeeds, media can go direct. b2exve Outbound PSTN Location routing choice, then Cisco Calling Plan, CCP, or the Local Gateway. t9xctu Contact center Entry point, flow, queue, agent. Not a CUCM route pattern. utqcm7 Emergency Phone or app to RedSky on 443, then the emergency network. Test with 933. av6oo3 Back to the lab</a:t>
            </a:r>
          </a:p>
          <a:p>
            <a:r>
              <a:rPr lang="en-US" sz="1600"/>
              <a:t>Sources and go deeper</a:t>
            </a:r>
          </a:p>
          <a:p>
            <a:r>
              <a:rPr lang="en-US" sz="1600"/>
              <a:t>Wikipedia: Webex (Wikipedia) — https://en.wikipedia.org/wiki/Webex — last checked 2026-10</a:t>
            </a:r>
          </a:p>
          <a:p>
            <a:r>
              <a:rPr lang="en-US" sz="1600"/>
              <a:t>Vendor doc: Webex Help Center — https://help.webex.com/ — last checked 2026-10</a:t>
            </a:r>
          </a:p>
          <a:p>
            <a:r>
              <a:rPr lang="en-US" sz="1600"/>
              <a:t>DevDocs: Webex developer documentation — https://developer.webex.com/ — last checked 2026-10</a:t>
            </a:r>
          </a:p>
          <a:p>
            <a:r>
              <a:rPr lang="en-US" sz="1600"/>
              <a:t>DevDocs: Webex developer getting started — https://developer.webex.com/docs/getting-started — last checked 2026-10</a:t>
            </a:r>
          </a:p>
          <a:p>
            <a:r>
              <a:rPr lang="en-US" sz="1600"/>
              <a:t>Community: Webex community — https://help.webex.com/community — last checked 2026-10</a:t>
            </a:r>
          </a:p>
          <a:p>
            <a:r>
              <a:rPr lang="en-US" sz="1600"/>
              <a:t>SRND: Cisco Collaboration design zone — https://www.cisco.com/c/en/us/solutions/enterprise/design-zone-collaboration/index.html — last checked 2026-10</a:t>
            </a:r>
          </a:p>
          <a:p>
            <a:r>
              <a:rPr lang="en-US" sz="1600"/>
              <a:t>RFC: RFC 3261 SIP: Session Initiation Protocol — https://www.rfc-editor.org/rfc/rfc3261 — last checked 2026-10</a:t>
            </a:r>
          </a:p>
          <a:p>
            <a:r>
              <a:rPr lang="en-US" sz="1600"/>
              <a:t>Port table: IANA service name and port number registry — https://www.iana.org/assignments/service-names-port-numbers/service-names-port-numbers.xhtml — last checked 2026-10</a:t>
            </a:r>
          </a:p>
          <a:p>
            <a:r>
              <a:rPr lang="en-US" sz="1600"/>
              <a:t>Port table: Port reference for Webex Calling — https://help.webex.com/article/b2exve — last checked 2026-10</a:t>
            </a:r>
          </a:p>
          <a:p>
            <a:r>
              <a:rPr lang="en-US" sz="1600"/>
              <a:t>RFC: RFC 3263 Locating SIP Servers — https://www.rfc-editor.org/rfc/rfc3263 — last checked 2026-10</a:t>
            </a:r>
          </a:p>
          <a:p>
            <a:r>
              <a:rPr lang="en-US" sz="1600"/>
              <a:t>RFC: RFC 3264 An Offer/Answer Model with SDP — https://www.rfc-editor.org/rfc/rfc3264 — last checked 2026-10</a:t>
            </a:r>
          </a:p>
          <a:p>
            <a:r>
              <a:rPr lang="en-US" sz="1600"/>
              <a:t>Wikipedia: Session Initiation Protocol (Wikipedia) — https://en.wikipedia.org/wiki/Session_Initiation_Protocol — last checked 2026-10</a:t>
            </a:r>
          </a:p>
          <a:p>
            <a:r>
              <a:rPr lang="en-US" sz="1600"/>
              <a:t>RFC: RFC 3550 RTP — https://www.rfc-editor.org/rfc/rfc3550 — last checked 2026-10</a:t>
            </a:r>
          </a:p>
          <a:p>
            <a:r>
              <a:rPr lang="en-US" sz="1600"/>
              <a:t>RFC: RFC 3711 SRTP — https://www.rfc-editor.org/rfc/rfc3711 — last checked 2026-10</a:t>
            </a:r>
          </a:p>
          <a:p>
            <a:r>
              <a:rPr lang="en-US" sz="1600"/>
              <a:t>RFC: RFC 4566 SDP — https://www.rfc-editor.org/rfc/rfc4566 — last checked 2026-10</a:t>
            </a:r>
          </a:p>
          <a:p>
            <a:r>
              <a:rPr lang="en-US" sz="1600"/>
              <a:t>RFC: RFC 4733 RTP payload for DTMF — https://www.rfc-editor.org/rfc/rfc4733 — last checked 2026-10</a:t>
            </a:r>
          </a:p>
          <a:p>
            <a:r>
              <a:rPr lang="en-US" sz="1600"/>
              <a:t>Wikipedia: Real-time Transport Protocol (Wikipedia) — https://en.wikipedia.org/wiki/Real-time_Transport_Protocol — last checked 2026-10</a:t>
            </a:r>
          </a:p>
          <a:p>
            <a:r>
              <a:rPr lang="en-US" sz="1600"/>
              <a:t>Release notes: What's new in Webex Calling — https://help.webex.com/article/278bz2 — last checked 2026-10</a:t>
            </a:r>
          </a:p>
          <a:p>
            <a:r>
              <a:rPr lang="en-US" sz="1600"/>
              <a:t>Vendor doc: help.webex.com article nbedetf — https://help.webex.com/article/nbedetf — last checked 2026-10</a:t>
            </a:r>
          </a:p>
          <a:p>
            <a:r>
              <a:rPr lang="en-US" sz="1600"/>
              <a:t>Vendor doc: help.webex.com article 0xvuwab — https://help.webex.com/article/0xvuwab — last checked 2026-10</a:t>
            </a:r>
          </a:p>
          <a:p>
            <a:r>
              <a:rPr lang="en-US" sz="1600"/>
              <a:t>Vendor doc: help.webex.com article n0xb944 — https://help.webex.com/article/n0xb944 — last checked 2026-10</a:t>
            </a:r>
          </a:p>
          <a:p>
            <a:r>
              <a:rPr lang="en-US" sz="1600"/>
              <a:t>Wikipedia: Call centre (Wikipedia) — https://en.wikipedia.org/wiki/Call_centre — last checked 2026-10</a:t>
            </a:r>
          </a:p>
          <a:p>
            <a:r>
              <a:rPr lang="en-US" sz="1600"/>
              <a:t>Wikipedia: Interactive voice response (Wikipedia) — https://en.wikipedia.org/wiki/Interactive_voice_response — last checked 2026-10</a:t>
            </a:r>
          </a:p>
          <a:p>
            <a:r>
              <a:rPr lang="en-US" sz="1600"/>
              <a:t>Release notes: What's new for administrators in Webex Contact Center — https://help.webex.com/article/nv7abhz — last checked 2026-10</a:t>
            </a:r>
          </a:p>
          <a:p>
            <a:r>
              <a:rPr lang="en-US" sz="1600"/>
              <a:t>Vendor doc: Routing a Call — https://www.cisco.com/c/en/us/td/docs/voice_ip_comm/cust_contact/contact_center/icm_enterprise/icm_enterprise_15_0_1/configuration/guide/ucce_b_1501_configuration-guide-for-cisco-unified-icm-enterprise-release/ucce_m_1501_routing-a-call.html — last checked 2026-10</a:t>
            </a:r>
          </a:p>
          <a:p>
            <a:r>
              <a:rPr lang="en-US" sz="1600"/>
              <a:t>Vendor doc: CVP Call Flow Models — https://www.cisco.com/c/en/us/td/docs/voice_ip_comm/cust_contact/contact_center/customer_voice_portal/15-0-1/configuration/guide/ccvp_b_1501-configuration-guide-for-cisco-customer-voice-portal-release/unified_cvp_call_flow_models.html — last checked 2026-10</a:t>
            </a:r>
          </a:p>
          <a:p>
            <a:r>
              <a:rPr lang="en-US" sz="1600"/>
              <a:t>Independent, free, learning-only student project. Not affiliated with or endorsed by any vendor.</a:t>
            </a:r>
          </a:p>
          <a:p>
            <a:r>
              <a:rPr lang="en-US" sz="1600"/>
              <a:t>Trademarks belong to their owners.</a:t>
            </a:r>
          </a:p>
          <a:p>
            <a:r>
              <a:rPr lang="en-US" sz="1600"/>
              <a:t>Concerns: https://cyphermonkeylabs.com/#contact</a:t>
            </a:r>
          </a:p>
          <a:p>
            <a:r>
              <a:rPr lang="en-US" sz="1600"/>
              <a:t>CypherMonkey Labs</a:t>
            </a:r>
          </a:p>
          <a:p>
            <a:r>
              <a:rPr lang="en-US" sz="1600"/>
              <a:t>© 2026 CypherMonkeyLabs</a:t>
            </a:r>
          </a:p>
          <a:p>
            <a:r>
              <a:rPr lang="en-US" sz="1600"/>
              <a:t>https://cyphermonkeylabs.com</a:t>
            </a:r>
          </a:p>
          <a:p>
            <a:r>
              <a:rPr lang="en-US" sz="1600"/>
              <a:t>https://github.com/CypherMonkeyLabs</a:t>
            </a:r>
          </a:p>
          <a:p>
            <a:r>
              <a:rPr lang="en-US" sz="1600"/>
              <a:t>https://linktr.ee/cyphermonkey</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