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3" Type="http://schemas.openxmlformats.org/officeDocument/2006/relationships/presProps" Target="presProps.xml"/>
<Relationship Id="rId4" Type="http://schemas.openxmlformats.org/officeDocument/2006/relationships/viewProps" Target="viewProps.xml"/>
<Relationship Id="rId5" Type="http://schemas.openxmlformats.org/officeDocument/2006/relationships/theme" Target="theme/theme1.xml"/>
<Relationship Id="rId6" Type="http://schemas.openxmlformats.org/officeDocument/2006/relationships/tableStyles" Target="tableStyles.xml"/>
<Relationship Id="rId7" Type="http://schemas.openxmlformats.org/officeDocument/2006/relationships/slide" Target="slides/slide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7.xml"/>
<Relationship Id="rId1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5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365760"/>
            <a:ext cx="8229600" cy="5943600"/>
          </a:xfrm>
          <a:prstGeom prst="rect">
            <a:avLst/>
          </a:prstGeom>
          <a:noFill/>
        </p:spPr>
        <p:txBody>
          <a:bodyPr wrap="square">
            <a:spAutoFit/>
          </a:bodyPr>
          <a:lstStyle/>
          <a:p>
            <a:r>
              <a:rPr lang="en-US" sz="2800" b="1"/>
              <a:t>Control Hub roles</a:t>
            </a:r>
          </a:p>
          <a:p>
            <a:r>
              <a:rPr lang="en-US" sz="1600"/>
              <a:t>Control Hub roles One page pulled from the Canon rooms named in the source column. Open the room before you quote a number in a design. This is not a copy of a Cisco document. Check What the room says Source What is Control Hub? Cisco’s management console for one Webex organization: users, permissions, calling, meetings, messaging, and devices. [cite:1] T1-R01-control-hub-foundations.html Why does it exist — what breaks without a single org console? Services, identities, and devices would be administered as separate products. The overview exists so an admin sees which services are actually provisioned before configuring them. [cite:1] [cite:5] T1-R01-control-hub-foundations.html What breaks if only one person holds full administrator? Cisco recommends more than one full administrator so the org stays operable. The partner’s administrator is the first full administrator and is expected to create more. [cite:2] T1-R01-control-hub-foundations.html How does an admin action work end to end? Sign in, change a user or location or device, and the org record is what later services read. Role grants can take up to 10 minutes. A device is not in the org until its activation code is used. [cite:2] [cite:1] T1-R01-control-hub-foundations.html Where do licenses sit relative to users? The Get Started article says the overview is where you view licenses across services and administer licenses to users. Organization-based and group-based license assignment are full-admin privileges in the role matrix. The SKU catalog is T1 T1-R01-control-hub-foundations.html Are locations only a calling idea? No. The locations article says you can use one location for both calling and workspaces, and that settings templates can apply to groups and locations. [cite:3] T1-R01-control-hub-foundations.html What are the failure modes, and how do I prove which one? Prove it from the user role page, the group membership, the location caution icon, and the Devices state — not from the symptom sentence. The matrix in this room is the checklist. T1-R01-control-hub-foundations.html Back to the lab · Cheat Codes</a:t>
            </a:r>
          </a:p>
          <a:p>
            <a:r>
              <a:rPr lang="en-US" sz="1600"/>
              <a:t>Sources and go deeper</a:t>
            </a:r>
          </a:p>
          <a:p>
            <a:r>
              <a:rPr lang="en-US" sz="1600"/>
              <a:t>Wikipedia: Webex (Wikipedia) — https://en.wikipedia.org/wiki/Webex — last checked 2026-10</a:t>
            </a:r>
          </a:p>
          <a:p>
            <a:r>
              <a:rPr lang="en-US" sz="1600"/>
              <a:t>Vendor doc: Webex Help Center — https://help.webex.com/ — last checked 2026-10</a:t>
            </a:r>
          </a:p>
          <a:p>
            <a:r>
              <a:rPr lang="en-US" sz="1600"/>
              <a:t>DevDocs: Webex developer documentation — https://developer.webex.com/ — last checked 2026-10</a:t>
            </a:r>
          </a:p>
          <a:p>
            <a:r>
              <a:rPr lang="en-US" sz="1600"/>
              <a:t>DevDocs: Webex developer getting started — https://developer.webex.com/docs/getting-started — last checked 2026-10</a:t>
            </a:r>
          </a:p>
          <a:p>
            <a:r>
              <a:rPr lang="en-US" sz="1600"/>
              <a:t>Community: Webex community — https://help.webex.com/community — last checked 2026-10</a:t>
            </a:r>
          </a:p>
          <a:p>
            <a:r>
              <a:rPr lang="en-US" sz="1600"/>
              <a:t>SRND: Cisco Collaboration design zone — https://www.cisco.com/c/en/us/solutions/enterprise/design-zone-collaboration/index.html — last checked 2026-10</a:t>
            </a:r>
          </a:p>
          <a:p>
            <a:r>
              <a:rPr lang="en-US" sz="1600"/>
              <a:t>RFC: RFC 3261 SIP: Session Initiation Protocol — https://www.rfc-editor.org/rfc/rfc3261 — last checked 2026-10</a:t>
            </a:r>
          </a:p>
          <a:p>
            <a:r>
              <a:rPr lang="en-US" sz="1600"/>
              <a:t>Port table: IANA service name and port number registry — https://www.iana.org/assignments/service-names-port-numbers/service-names-port-numbers.xhtml — last checked 2026-10</a:t>
            </a:r>
          </a:p>
          <a:p>
            <a:r>
              <a:rPr lang="en-US" sz="1600"/>
              <a:t>Port table: Port reference for Webex Calling — https://help.webex.com/article/b2exve — last checked 2026-10</a:t>
            </a:r>
          </a:p>
          <a:p>
            <a:r>
              <a:rPr lang="en-US" sz="1600"/>
              <a:t>Release notes: What's new in Webex Calling — https://help.webex.com/article/278bz2 — last checked 2026-10</a:t>
            </a:r>
          </a:p>
          <a:p>
            <a:r>
              <a:rPr lang="en-US" sz="1600"/>
              <a:t>Vendor doc: https://help.webex.com/article/nkhozs6/Get-Started-with-Control-Hub — https://help.webex.com/article/nkhozs6/Get-Started-with-Control-Hub — last checked 2026-10</a:t>
            </a:r>
          </a:p>
          <a:p>
            <a:r>
              <a:rPr lang="en-US" sz="1600"/>
              <a:t>Vendor doc: https://help.webex.com/en-us/article/fs78p5/Assign-organization-account-roles-in-Control-Hub — https://help.webex.com/en-us/article/fs78p5/Assign-organization-account-roles-in-Control-Hub — last checked 2026-10</a:t>
            </a:r>
          </a:p>
          <a:p>
            <a:r>
              <a:rPr lang="en-US" sz="1600"/>
              <a:t>Vendor doc: https://help.webex.com/en-us/article/ajh6iy — https://help.webex.com/en-us/article/ajh6iy — last checked 2026-10</a:t>
            </a:r>
          </a:p>
          <a:p>
            <a:r>
              <a:rPr lang="en-US" sz="1600"/>
              <a:t>Vendor doc: https://help.webex.com/en-us/article/njvdjf2/Configure-Webex-Calling-for-your-organization — https://help.webex.com/en-us/article/njvdjf2/Configure-Webex-Calling-for-your-organization — last checked 2026-10</a:t>
            </a:r>
          </a:p>
          <a:p>
            <a:r>
              <a:rPr lang="en-US" sz="1600"/>
              <a:t>Vendor doc: https://help.webex.com/en-us/article/nuylwki/Control-Hub — https://help.webex.com/en-us/article/nuylwki/Control-Hub — last checked 2026-10</a:t>
            </a:r>
          </a:p>
          <a:p>
            <a:r>
              <a:rPr lang="en-US" sz="1600"/>
              <a:t>Vendor doc: https://help.webex.com/article/z3elky/Devices-page-in-Control-Hub — https://help.webex.com/article/z3elky/Devices-page-in-Control-Hub — last checked 2026-10</a:t>
            </a:r>
          </a:p>
          <a:p>
            <a:r>
              <a:rPr lang="en-US" sz="1600"/>
              <a:t>Vendor doc: https://developer.webex.com/docs/api/v1/workspace-locations — https://developer.webex.com/docs/api/v1/workspace-locations — last checked 2026-10</a:t>
            </a:r>
          </a:p>
          <a:p>
            <a:r>
              <a:rPr lang="en-US" sz="1600"/>
              <a:t>Vendor doc: https://help.webex.com/en-us/article/x7l1qbb/Customized-roles-in-Control-Hub — https://help.webex.com/en-us/article/x7l1qbb/Customized-roles-in-Control-Hub — last checked 2026-10</a:t>
            </a:r>
          </a:p>
          <a:p>
            <a:r>
              <a:rPr lang="en-US" sz="1600"/>
              <a:t>Vendor doc: https://help.webex.com/article/zqvufbb — https://help.webex.com/article/zqvufbb — last checked 2026-10</a:t>
            </a:r>
          </a:p>
          <a:p>
            <a:r>
              <a:rPr lang="en-US" sz="1600"/>
              <a:t>Vendor doc: https://help.webex.com/article/lfu88u — https://help.webex.com/article/lfu88u — last checked 2026-10</a:t>
            </a:r>
          </a:p>
          <a:p>
            <a:r>
              <a:rPr lang="en-US" sz="1600"/>
              <a:t>Vendor doc: https://help.webex.com/article/3211gv — https://help.webex.com/article/3211gv — last checked 2026-10</a:t>
            </a:r>
          </a:p>
          <a:p>
            <a:r>
              <a:rPr lang="en-US" sz="1600"/>
              <a:t>Vendor doc: https://help.webex.com/article/n0rlwxe — https://help.webex.com/article/n0rlwxe — last checked 2026-10</a:t>
            </a:r>
          </a:p>
          <a:p>
            <a:r>
              <a:rPr lang="en-US" sz="1600"/>
              <a:t>Vendor doc: https://help.webex.com/article/nyx7kubb — https://help.webex.com/article/nyx7kubb — last checked 2026-10</a:t>
            </a:r>
          </a:p>
          <a:p>
            <a:r>
              <a:rPr lang="en-US" sz="1600"/>
              <a:t>Vendor doc: help.webex.com article 16gmxfb — https://help.webex.com/article/16gmxfb — last checked 2026-10</a:t>
            </a:r>
          </a:p>
          <a:p>
            <a:r>
              <a:rPr lang="en-US" sz="1600"/>
              <a:t>Vendor doc: help.webex.com article nbedetf — https://help.webex.com/article/nbedetf — last checked 2026-10</a:t>
            </a:r>
          </a:p>
          <a:p>
            <a:r>
              <a:rPr lang="en-US" sz="1600"/>
              <a:t>Vendor doc: help.webex.com article n1ku0vfb — https://help.webex.com/article/n1ku0vfb — last checked 2026-10</a:t>
            </a:r>
          </a:p>
          <a:p>
            <a:r>
              <a:rPr lang="en-US" sz="1600"/>
              <a:t>Vendor doc: help.webex.com article 760wbi — https://help.webex.com/article/760wbi — last checked 2026-10</a:t>
            </a:r>
          </a:p>
          <a:p>
            <a:r>
              <a:rPr lang="en-US" sz="1600"/>
              <a:t>Vendor doc: help.webex.com article fs78p5 — https://help.webex.com/article/fs78p5 — last checked 2026-10</a:t>
            </a:r>
          </a:p>
          <a:p>
            <a:r>
              <a:rPr lang="en-US" sz="1600"/>
              <a:t>Independent, free, learning-only student project. Not affiliated with or endorsed by any vendor.</a:t>
            </a:r>
          </a:p>
          <a:p>
            <a:r>
              <a:rPr lang="en-US" sz="1600"/>
              <a:t>Trademarks belong to their owners.</a:t>
            </a:r>
          </a:p>
          <a:p>
            <a:r>
              <a:rPr lang="en-US" sz="1600"/>
              <a:t>Concerns: https://cyphermonkeylabs.com/#contact</a:t>
            </a:r>
          </a:p>
          <a:p>
            <a:r>
              <a:rPr lang="en-US" sz="1600"/>
              <a:t>CypherMonkey Labs</a:t>
            </a:r>
          </a:p>
          <a:p>
            <a:r>
              <a:rPr lang="en-US" sz="1600"/>
              <a:t>© 2026 CypherMonkeyLabs</a:t>
            </a:r>
          </a:p>
          <a:p>
            <a:r>
              <a:rPr lang="en-US" sz="1600"/>
              <a:t>https://cyphermonkeylabs.com</a:t>
            </a:r>
          </a:p>
          <a:p>
            <a:r>
              <a:rPr lang="en-US" sz="1600"/>
              <a:t>https://github.com/CypherMonkeyLabs</a:t>
            </a:r>
          </a:p>
          <a:p>
            <a:r>
              <a:rPr lang="en-US" sz="1600"/>
              <a:t>https://linktr.ee/cyphermonkey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