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Identity and directory sync</a:t>
            </a:r>
          </a:p>
          <a:p>
            <a:r>
              <a:rPr lang="en-US" sz="1600"/>
              <a:t>Identity and directory sync One page pulled from the Canon rooms named in the source column. Open the room before you quote a number in a design. This is not a copy of a Cisco document. Check What the room says Source What is Directory Connector? Windows software from Control Hub that synchronizes one Active Directory domain into the Webex organization. [cite:1] T1-R02-identity-directory-sync.html Why does a dry run exist? The guide says you must do a dry run before a full synchronization. [cite:1] T1-R02-identity-directory-sync.html What breaks if SSO is skipped and invites are suppressed? Invite suppression requires the SSO integration, so the suppression step is not available as a standalone switch. [cite:1] T1-R02-identity-directory-sync.html How does an organization SSO assertion name the user? The IdP claim includes the uid attribute, and NameID format is transient. [cite:2] T1-R02-identity-directory-sync.html How does partner SSO differ? The claim is mail, rather than uid. [cite:2] T1-R02-identity-directory-sync.html Which SCIM generation synchronizes groups and still skips rooms? SCIM 2.0. Rooms and avatars are Wizard-only, through Microsoft Graph. [cite:3] T1-R02-identity-directory-sync.html How long is the manual SCIM bearer token valid? 365 days. [cite:3] T1-R02-identity-directory-sync.html Back to the lab · Cheat Codes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Release notes: What's new in Webex Calling — https://help.webex.com/article/278bz2 — last checked 2026-10</a:t>
            </a:r>
          </a:p>
          <a:p>
            <a:r>
              <a:rPr lang="en-US" sz="1600"/>
              <a:t>Vendor doc: help.webex.com article zqvufbb — https://help.webex.com/article/zqvufbb — last checked 2026-10</a:t>
            </a:r>
          </a:p>
          <a:p>
            <a:r>
              <a:rPr lang="en-US" sz="1600"/>
              <a:t>Vendor doc: help.webex.com article lfu88u — https://help.webex.com/article/lfu88u — last checked 2026-10</a:t>
            </a:r>
          </a:p>
          <a:p>
            <a:r>
              <a:rPr lang="en-US" sz="1600"/>
              <a:t>Vendor doc: help.webex.com article 3211gv — https://help.webex.com/article/3211gv — last checked 2026-10</a:t>
            </a:r>
          </a:p>
          <a:p>
            <a:r>
              <a:rPr lang="en-US" sz="1600"/>
              <a:t>Vendor doc: help.webex.com article ngp4sr8 — https://help.webex.com/article/ngp4sr8 — last checked 2026-10</a:t>
            </a:r>
          </a:p>
          <a:p>
            <a:r>
              <a:rPr lang="en-US" sz="1600"/>
              <a:t>Vendor doc: help.webex.com article oybc4fb — https://help.webex.com/article/oybc4fb — last checked 2026-10</a:t>
            </a:r>
          </a:p>
          <a:p>
            <a:r>
              <a:rPr lang="en-US" sz="1600"/>
              <a:t>Vendor doc: help.webex.com article n3ijtao — https://help.webex.com/article/n3ijtao — last checked 2026-10</a:t>
            </a:r>
          </a:p>
          <a:p>
            <a:r>
              <a:rPr lang="en-US" sz="1600"/>
              <a:t>Vendor doc: help.webex.com article njvdjf2 — https://help.webex.com/article/njvdjf2 — last checked 2026-10</a:t>
            </a:r>
          </a:p>
          <a:p>
            <a:r>
              <a:rPr lang="en-US" sz="1600"/>
              <a:t>Vendor doc: help.webex.com article nbedetf — https://help.webex.com/article/nbedetf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