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Ports and protocols</a:t>
            </a:r>
          </a:p>
          <a:p>
            <a:r>
              <a:rPr lang="en-US" sz="1600"/>
              <a:t>Ports and protocols One page for the Calling firewall conversation. IP subnets change. Open the live article before you write an ACL. Retrieved 2026-10-15 from help.webex.com article b2exve. Item What to remember Source TCP 5062 Certificate-based trunk signaling destination b2exve TCP 8934 Registration-based trunk signaling destination b2exve 5060–5280 Phone SIP signaling source ports b2exve, 2026-09-07 UDP 8000–48199 Local gateway media source b2exve UDP 5004, 9000, 8500–8699, 19560–65535 Media destinations toward Calling b2exve TCP 443 RedSky hosts and most HTTPS signaling b2exve UDP/TCP 53 and UDP 123 DNS and NTP b2exve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RFC: RFC 8446 TLS 1.3 — https://www.rfc-editor.org/rfc/rfc8446 — last checked 2026-10</a:t>
            </a:r>
          </a:p>
          <a:p>
            <a:r>
              <a:rPr lang="en-US" sz="1600"/>
              <a:t>Vendor doc: help.webex.com article jwkbt2 — https://help.webex.com/article/jwkbt2 — last checked 2026-10</a:t>
            </a:r>
          </a:p>
          <a:p>
            <a:r>
              <a:rPr lang="en-US" sz="1600"/>
              <a:t>Vendor doc: help.webex.com article 5h5d8ab — https://help.webex.com/article/5h5d8ab — last checked 2026-10</a:t>
            </a:r>
          </a:p>
          <a:p>
            <a:r>
              <a:rPr lang="en-US" sz="1600"/>
              <a:t>Vendor doc: help.webex.com article nhvl4hw — https://help.webex.com/article/nhvl4hw — last checked 2026-10</a:t>
            </a:r>
          </a:p>
          <a:p>
            <a:r>
              <a:rPr lang="en-US" sz="1600"/>
              <a:t>Vendor doc: help.webex.com article nvfbjts — https://help.webex.com/article/nvfbjts — last checked 2026-10</a:t>
            </a:r>
          </a:p>
          <a:p>
            <a:r>
              <a:rPr lang="en-US" sz="1600"/>
              <a:t>Vendor doc: help.webex.com article nj0abhbb — https://help.webex.com/article/nj0abhbb — last checked 2026-10</a:t>
            </a:r>
          </a:p>
          <a:p>
            <a:r>
              <a:rPr lang="en-US" sz="1600"/>
              <a:t>Vendor doc: help.webex.com article mwjlgk — https://help.webex.com/article/mwjlgk — last checked 2026-10</a:t>
            </a:r>
          </a:p>
          <a:p>
            <a:r>
              <a:rPr lang="en-US" sz="1600"/>
              <a:t>Vendor doc: help.webex.com article py6u9h — https://help.webex.com/article/py6u9h — last checked 2026-10</a:t>
            </a:r>
          </a:p>
          <a:p>
            <a:r>
              <a:rPr lang="en-US" sz="1600"/>
              <a:t>Vendor doc: help.webex.com article tajemk — https://help.webex.com/article/tajemk — last checked 2026-10</a:t>
            </a:r>
          </a:p>
          <a:p>
            <a:r>
              <a:rPr lang="en-US" sz="1600"/>
              <a:t>Vendor doc: help.webex.com article n1lsqvu — https://help.webex.com/article/n1lsqvu — last checked 2026-10</a:t>
            </a:r>
          </a:p>
          <a:p>
            <a:r>
              <a:rPr lang="en-US" sz="1600"/>
              <a:t>Vendor doc: help.webex.com article s0qro1 — https://help.webex.com/article/s0qro1 — last checked 2026-10</a:t>
            </a:r>
          </a:p>
          <a:p>
            <a:r>
              <a:rPr lang="en-US" sz="1600"/>
              <a:t>Vendor doc: help.webex.com article nvvv1zb — https://help.webex.com/article/nvvv1zb — last checked 2026-10</a:t>
            </a:r>
          </a:p>
          <a:p>
            <a:r>
              <a:rPr lang="en-US" sz="1600"/>
              <a:t>Vendor doc: help.webex.com article n6gaghu — https://help.webex.com/article/n6gaghu — last checked 2026-10</a:t>
            </a:r>
          </a:p>
          <a:p>
            <a:r>
              <a:rPr lang="en-US" sz="1600"/>
              <a:t>Vendor doc: help.webex.com article n0l9q2z — https://help.webex.com/article/n0l9q2z — last checked 2026-10</a:t>
            </a:r>
          </a:p>
          <a:p>
            <a:r>
              <a:rPr lang="en-US" sz="1600"/>
              <a:t>Vendor doc: help.webex.com article jr1i3r — https://help.webex.com/article/jr1i3r — last checked 2026-10</a:t>
            </a:r>
          </a:p>
          <a:p>
            <a:r>
              <a:rPr lang="en-US" sz="1600"/>
              <a:t>Vendor doc: help.webex.com article t9xctu — https://help.webex.com/article/t9xctu — last checked 2026-10</a:t>
            </a:r>
          </a:p>
          <a:p>
            <a:r>
              <a:rPr lang="en-US" sz="1600"/>
              <a:t>Vendor doc: cisco.com document 211306 — https://www.cisco.com/c/en/us/support/docs/voice/ip-telephony-voice-over-ip-voip/211306-In-Depth-Explanation-of-Cisco-IOS-and-IO.html — last checked 2026-10</a:t>
            </a:r>
          </a:p>
          <a:p>
            <a:r>
              <a:rPr lang="en-US" sz="1600"/>
              <a:t>Vendor doc: help.webex.com article 2zx7fg — https://help.webex.com/article/2zx7fg — last checked 2026-10</a:t>
            </a:r>
          </a:p>
          <a:p>
            <a:r>
              <a:rPr lang="en-US" sz="1600"/>
              <a:t>Vendor doc: help.webex.com article nt6eyxb — https://help.webex.com/article/nt6eyxb — last checked 2026-10</a:t>
            </a:r>
          </a:p>
          <a:p>
            <a:r>
              <a:rPr lang="en-US" sz="1600"/>
              <a:t>Vendor doc: help.webex.com article w0qmeu — https://help.webex.com/article/w0qmeu — last checked 2026-10</a:t>
            </a:r>
          </a:p>
          <a:p>
            <a:r>
              <a:rPr lang="en-US" sz="1600"/>
              <a:t>Vendor doc: help.webex.com article njwkamr — https://help.webex.com/article/njwkamr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