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PSTN, BYOC, and trunks</a:t>
            </a:r>
          </a:p>
          <a:p>
            <a:r>
              <a:rPr lang="en-US" sz="1600"/>
              <a:t>PSTN, BYOC, and trunks Bring-your-own carrier in this lab means premises PSTN on a Local Gateway, or Cloud Connected PSTN where a partner is the carrier. It is not a fourth mystery option. Item What to remember Source Per location One connection type. t9xctu Cisco Calling Plan Cisco is the carrier. T2-R02 Cloud Connected PSTN A certified partner carrier. T2-R02 Premises Your trunk, your carrier, CUBE as the usual local gateway. t9xctu Registration cap The Canon records 250 concurrent calls and CUBE only for registration trunks. T2-R02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RFC: RFC 3550 RTP — https://www.rfc-editor.org/rfc/rfc3550 — last checked 2026-10</a:t>
            </a:r>
          </a:p>
          <a:p>
            <a:r>
              <a:rPr lang="en-US" sz="1600"/>
              <a:t>RFC: RFC 3711 SRTP — https://www.rfc-editor.org/rfc/rfc3711 — last checked 2026-10</a:t>
            </a:r>
          </a:p>
          <a:p>
            <a:r>
              <a:rPr lang="en-US" sz="1600"/>
              <a:t>RFC: RFC 4566 SDP — https://www.rfc-editor.org/rfc/rfc4566 — last checked 2026-10</a:t>
            </a:r>
          </a:p>
          <a:p>
            <a:r>
              <a:rPr lang="en-US" sz="1600"/>
              <a:t>RFC: RFC 4733 RTP payload for DTMF — https://www.rfc-editor.org/rfc/rfc4733 — last checked 2026-10</a:t>
            </a:r>
          </a:p>
          <a:p>
            <a:r>
              <a:rPr lang="en-US" sz="1600"/>
              <a:t>Wikipedia: Real-time Transport Protocol (Wikipedia) — https://en.wikipedia.org/wiki/Real-time_Transport_Protocol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njvdjf2 — https://help.webex.com/en-us/article/njvdjf2/Configure-Webex-Calling-for-your-organization — last checked 2026-10</a:t>
            </a:r>
          </a:p>
          <a:p>
            <a:r>
              <a:rPr lang="en-US" sz="1600"/>
              <a:t>Vendor doc: help.webex.com article n0xb944 — https://help.webex.com/article/n0xb944 — last checked 2026-10</a:t>
            </a:r>
          </a:p>
          <a:p>
            <a:r>
              <a:rPr lang="en-US" sz="1600"/>
              <a:t>Vendor doc: help.webex.com article t9xctu — https://help.webex.com/en-us/article/t9xctu/Get-started-with-Local-Gateway — last checked 2026-10</a:t>
            </a:r>
          </a:p>
          <a:p>
            <a:r>
              <a:rPr lang="en-US" sz="1600"/>
              <a:t>Vendor doc: help.webex.com article jr1i3r — https://help.webex.com/en-us/article/jr1i3r — last checked 2026-10</a:t>
            </a:r>
          </a:p>
          <a:p>
            <a:r>
              <a:rPr lang="en-US" sz="1600"/>
              <a:t>Vendor doc: ciscolive.com global-event 2025 PDF — https://www.ciscolive.com/c/dam/r/ciscolive/global-event/docs/2025/pdf/BRKCOL-2312.pdf — last checked 2026-10</a:t>
            </a:r>
          </a:p>
          <a:p>
            <a:r>
              <a:rPr lang="en-US" sz="1600"/>
              <a:t>Vendor doc: help.webex.com article nousk9ab — https://help.webex.com/article/nousk9ab — last checked 2026-10</a:t>
            </a:r>
          </a:p>
          <a:p>
            <a:r>
              <a:rPr lang="en-US" sz="1600"/>
              <a:t>Vendor doc: webex.com content dam … cm-5770.pdf — https://www.webex.com/content/dam/wbx/us/aag/webex_calling_pstn_options_cm-5770.pdf — last checked 2026-10</a:t>
            </a:r>
          </a:p>
          <a:p>
            <a:r>
              <a:rPr lang="en-US" sz="1600"/>
              <a:t>Vendor doc: help.webex.com article noei0ug — https://help.webex.com/article/noei0ug — last checked 2026-10</a:t>
            </a:r>
          </a:p>
          <a:p>
            <a:r>
              <a:rPr lang="en-US" sz="1600"/>
              <a:t>Vendor doc: ciscolive.com global-event 2024 PDF — https://www.ciscolive.com/c/dam/r/ciscolive/global-event/docs/2024/pdf/BRKCOL-2812.pdf — last checked 2026-10</a:t>
            </a:r>
          </a:p>
          <a:p>
            <a:r>
              <a:rPr lang="en-US" sz="1600"/>
              <a:t>Vendor doc: help.webex.com article jwkbt2 — https://help.webex.com/article/jwkbt2 — last checked 2026-10</a:t>
            </a:r>
          </a:p>
          <a:p>
            <a:r>
              <a:rPr lang="en-US" sz="1600"/>
              <a:t>Vendor doc: help.webex.com article n4cprps — https://help.webex.com/en-us/article/n4cprps/Prepare-Your-Environment-for-Webex-Calling — last checked 2026-10</a:t>
            </a:r>
          </a:p>
          <a:p>
            <a:r>
              <a:rPr lang="en-US" sz="1600"/>
              <a:t>Vendor doc: help.webex.com article utqcm7 — https://help.webex.com/article/utqcm7 — last checked 2026-10</a:t>
            </a:r>
          </a:p>
          <a:p>
            <a:r>
              <a:rPr lang="en-US" sz="1600"/>
              <a:t>Vendor doc: help.webex.com article nmhk7ve — https://help.webex.com/article/nmhk7ve/Webex-Dedicated-Instance-Contact-Center-integration — last checked 2026-10</a:t>
            </a:r>
          </a:p>
          <a:p>
            <a:r>
              <a:rPr lang="en-US" sz="1600"/>
              <a:t>Vendor doc: help.webex.com article av6oo3 — https://help.webex.com/article/av6oo3 — last checked 2026-10</a:t>
            </a:r>
          </a:p>
          <a:p>
            <a:r>
              <a:rPr lang="en-US" sz="1600"/>
              <a:t>Vendor doc: help.webex.com article nj0abhbb — https://help.webex.com/article/nj0abhbb — last checked 2026-10</a:t>
            </a:r>
          </a:p>
          <a:p>
            <a:r>
              <a:rPr lang="en-US" sz="1600"/>
              <a:t>Vendor doc: help.webex.com article nhvl4hw — https://help.webex.com/article/nhvl4hw — last checked 2026-10</a:t>
            </a:r>
          </a:p>
          <a:p>
            <a:r>
              <a:rPr lang="en-US" sz="1600"/>
              <a:t>Vendor doc: developer.webex.com calling emergency-services-settings — https://developer.webex.com/calling/docs/api/v1/emergency-services-settings — last checked 2026-10</a:t>
            </a:r>
          </a:p>
          <a:p>
            <a:r>
              <a:rPr lang="en-US" sz="1600"/>
              <a:t>Vendor doc: developer.webex.com calling call-control — https://developer.webex.com/calling/docs/call-control — last checked 2026-10</a:t>
            </a:r>
          </a:p>
          <a:p>
            <a:r>
              <a:rPr lang="en-US" sz="1600"/>
              <a:t>Vendor doc: list events — https://developer.webex.com/admin/docs/api/v1/events/list-events — last checked 2026-10</a:t>
            </a:r>
          </a:p>
          <a:p>
            <a:r>
              <a:rPr lang="en-US" sz="1600"/>
              <a:t>Vendor doc: help.webex.com article nbedetf — https://help.webex.com/article/nbedetf — last checked 2026-10</a:t>
            </a:r>
          </a:p>
          <a:p>
            <a:r>
              <a:rPr lang="en-US" sz="1600"/>
              <a:t>Vendor doc: help.webex.com article n1ku0vfb — https://help.webex.com/article/n1ku0vfb — last checked 2026-10</a:t>
            </a:r>
          </a:p>
          <a:p>
            <a:r>
              <a:rPr lang="en-US" sz="1600"/>
              <a:t>Vendor doc: help.webex.com article nvfbjts — https://help.webex.com/article/nvfbjts — last checked 2026-10</a:t>
            </a:r>
          </a:p>
          <a:p>
            <a:r>
              <a:rPr lang="en-US" sz="1600"/>
              <a:t>Vendor doc: help.webex.com article mwjlgk — https://help.webex.com/article/mwjlgk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