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3" Type="http://schemas.openxmlformats.org/officeDocument/2006/relationships/presProps" Target="presProps.xml"/>
<Relationship Id="rId4" Type="http://schemas.openxmlformats.org/officeDocument/2006/relationships/viewProps" Target="viewProps.xml"/>
<Relationship Id="rId5" Type="http://schemas.openxmlformats.org/officeDocument/2006/relationships/theme" Target="theme/theme1.xml"/>
<Relationship Id="rId6" Type="http://schemas.openxmlformats.org/officeDocument/2006/relationships/tableStyles" Target="tableStyles.xml"/>
<Relationship Id="rId7" Type="http://schemas.openxmlformats.org/officeDocument/2006/relationships/slide" Target="slides/slide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7.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55"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365760"/>
            <a:ext cx="8229600" cy="5943600"/>
          </a:xfrm>
          <a:prstGeom prst="rect">
            <a:avLst/>
          </a:prstGeom>
          <a:noFill/>
        </p:spPr>
        <p:txBody>
          <a:bodyPr wrap="square">
            <a:spAutoFit/>
          </a:bodyPr>
          <a:lstStyle/>
          <a:p>
            <a:r>
              <a:rPr lang="en-US" sz="2800" b="1"/>
              <a:t>Recording and quality</a:t>
            </a:r>
          </a:p>
          <a:p>
            <a:r>
              <a:rPr lang="en-US" sz="1600"/>
              <a:t>Recording and quality Recording and quality management are different products. Do not collapse them into one toggle. Item What to remember Source Calling provider Select Webex or Dubber before enabling users. nhvl4hw Webex storage 1 year, 100 GB per organization, compliance officers. nhvl4hw Dubber Go 30 days in the Dubber portal. nhvl4hw E2EE Recording disables Calling end-to-end encryption. 5h5d8ab WxCC QM AI QM add-ons are taught in T3-R09. Confirm the SKU on the live order guide. T3-R09 Back to the lab</a:t>
            </a:r>
          </a:p>
          <a:p>
            <a:r>
              <a:rPr lang="en-US" sz="1600"/>
              <a:t>Sources and go deeper</a:t>
            </a:r>
          </a:p>
          <a:p>
            <a:r>
              <a:rPr lang="en-US" sz="1600"/>
              <a:t>Wikipedia: Webex (Wikipedia) — https://en.wikipedia.org/wiki/Webex — last checked 2026-10</a:t>
            </a:r>
          </a:p>
          <a:p>
            <a:r>
              <a:rPr lang="en-US" sz="1600"/>
              <a:t>Vendor doc: Webex Help Center — https://help.webex.com/ — last checked 2026-10</a:t>
            </a:r>
          </a:p>
          <a:p>
            <a:r>
              <a:rPr lang="en-US" sz="1600"/>
              <a:t>DevDocs: Webex developer documentation — https://developer.webex.com/ — last checked 2026-10</a:t>
            </a:r>
          </a:p>
          <a:p>
            <a:r>
              <a:rPr lang="en-US" sz="1600"/>
              <a:t>DevDocs: Webex developer getting started — https://developer.webex.com/docs/getting-started — last checked 2026-10</a:t>
            </a:r>
          </a:p>
          <a:p>
            <a:r>
              <a:rPr lang="en-US" sz="1600"/>
              <a:t>Community: Webex community — https://help.webex.com/community — last checked 2026-10</a:t>
            </a:r>
          </a:p>
          <a:p>
            <a:r>
              <a:rPr lang="en-US" sz="1600"/>
              <a:t>SRND: Cisco Collaboration design zone — https://www.cisco.com/c/en/us/solutions/enterprise/design-zone-collaboration/index.html — last checked 2026-10</a:t>
            </a:r>
          </a:p>
          <a:p>
            <a:r>
              <a:rPr lang="en-US" sz="1600"/>
              <a:t>RFC: RFC 3261 SIP: Session Initiation Protocol — https://www.rfc-editor.org/rfc/rfc3261 — last checked 2026-10</a:t>
            </a:r>
          </a:p>
          <a:p>
            <a:r>
              <a:rPr lang="en-US" sz="1600"/>
              <a:t>Port table: IANA service name and port number registry — https://www.iana.org/assignments/service-names-port-numbers/service-names-port-numbers.xhtml — last checked 2026-10</a:t>
            </a:r>
          </a:p>
          <a:p>
            <a:r>
              <a:rPr lang="en-US" sz="1600"/>
              <a:t>Port table: Port reference for Webex Calling — https://help.webex.com/article/b2exve — last checked 2026-10</a:t>
            </a:r>
          </a:p>
          <a:p>
            <a:r>
              <a:rPr lang="en-US" sz="1600"/>
              <a:t>RFC: RFC 3263 Locating SIP Servers — https://www.rfc-editor.org/rfc/rfc3263 — last checked 2026-10</a:t>
            </a:r>
          </a:p>
          <a:p>
            <a:r>
              <a:rPr lang="en-US" sz="1600"/>
              <a:t>RFC: RFC 3264 An Offer/Answer Model with SDP — https://www.rfc-editor.org/rfc/rfc3264 — last checked 2026-10</a:t>
            </a:r>
          </a:p>
          <a:p>
            <a:r>
              <a:rPr lang="en-US" sz="1600"/>
              <a:t>Wikipedia: Session Initiation Protocol (Wikipedia) — https://en.wikipedia.org/wiki/Session_Initiation_Protocol — last checked 2026-10</a:t>
            </a:r>
          </a:p>
          <a:p>
            <a:r>
              <a:rPr lang="en-US" sz="1600"/>
              <a:t>RFC: RFC 3550 RTP — https://www.rfc-editor.org/rfc/rfc3550 — last checked 2026-10</a:t>
            </a:r>
          </a:p>
          <a:p>
            <a:r>
              <a:rPr lang="en-US" sz="1600"/>
              <a:t>RFC: RFC 3711 SRTP — https://www.rfc-editor.org/rfc/rfc3711 — last checked 2026-10</a:t>
            </a:r>
          </a:p>
          <a:p>
            <a:r>
              <a:rPr lang="en-US" sz="1600"/>
              <a:t>RFC: RFC 4566 SDP — https://www.rfc-editor.org/rfc/rfc4566 — last checked 2026-10</a:t>
            </a:r>
          </a:p>
          <a:p>
            <a:r>
              <a:rPr lang="en-US" sz="1600"/>
              <a:t>RFC: RFC 4733 RTP payload for DTMF — https://www.rfc-editor.org/rfc/rfc4733 — last checked 2026-10</a:t>
            </a:r>
          </a:p>
          <a:p>
            <a:r>
              <a:rPr lang="en-US" sz="1600"/>
              <a:t>Wikipedia: Real-time Transport Protocol (Wikipedia) — https://en.wikipedia.org/wiki/Real-time_Transport_Protocol — last checked 2026-10</a:t>
            </a:r>
          </a:p>
          <a:p>
            <a:r>
              <a:rPr lang="en-US" sz="1600"/>
              <a:t>Release notes: What's new in Webex Calling — https://help.webex.com/article/278bz2 — last checked 2026-10</a:t>
            </a:r>
          </a:p>
          <a:p>
            <a:r>
              <a:rPr lang="en-US" sz="1600"/>
              <a:t>RFC: RFC 8446 TLS 1.3 — https://www.rfc-editor.org/rfc/rfc8446 — last checked 2026-10</a:t>
            </a:r>
          </a:p>
          <a:p>
            <a:r>
              <a:rPr lang="en-US" sz="1600"/>
              <a:t>Vendor doc: help.webex.com article jwkbt2 — https://help.webex.com/article/jwkbt2 — last checked 2026-10</a:t>
            </a:r>
          </a:p>
          <a:p>
            <a:r>
              <a:rPr lang="en-US" sz="1600"/>
              <a:t>Vendor doc: help.webex.com article 5h5d8ab — https://help.webex.com/article/5h5d8ab — last checked 2026-10</a:t>
            </a:r>
          </a:p>
          <a:p>
            <a:r>
              <a:rPr lang="en-US" sz="1600"/>
              <a:t>Vendor doc: help.webex.com article nhvl4hw — https://help.webex.com/article/nhvl4hw — last checked 2026-10</a:t>
            </a:r>
          </a:p>
          <a:p>
            <a:r>
              <a:rPr lang="en-US" sz="1600"/>
              <a:t>Vendor doc: help.webex.com article nvfbjts — https://help.webex.com/article/nvfbjts — last checked 2026-10</a:t>
            </a:r>
          </a:p>
          <a:p>
            <a:r>
              <a:rPr lang="en-US" sz="1600"/>
              <a:t>Vendor doc: help.webex.com article nj0abhbb — https://help.webex.com/article/nj0abhbb — last checked 2026-10</a:t>
            </a:r>
          </a:p>
          <a:p>
            <a:r>
              <a:rPr lang="en-US" sz="1600"/>
              <a:t>Vendor doc: help.webex.com article mwjlgk — https://help.webex.com/article/mwjlgk — last checked 2026-10</a:t>
            </a:r>
          </a:p>
          <a:p>
            <a:r>
              <a:rPr lang="en-US" sz="1600"/>
              <a:t>Vendor doc: help.webex.com article py6u9h — https://help.webex.com/article/py6u9h — last checked 2026-10</a:t>
            </a:r>
          </a:p>
          <a:p>
            <a:r>
              <a:rPr lang="en-US" sz="1600"/>
              <a:t>Vendor doc: help.webex.com article tajemk — https://help.webex.com/article/tajemk — last checked 2026-10</a:t>
            </a:r>
          </a:p>
          <a:p>
            <a:r>
              <a:rPr lang="en-US" sz="1600"/>
              <a:t>Vendor doc: help.webex.com article n1lsqvu — https://help.webex.com/article/n1lsqvu — last checked 2026-10</a:t>
            </a:r>
          </a:p>
          <a:p>
            <a:r>
              <a:rPr lang="en-US" sz="1600"/>
              <a:t>Vendor doc: help.webex.com article s0qro1 — https://help.webex.com/article/s0qro1 — last checked 2026-10</a:t>
            </a:r>
          </a:p>
          <a:p>
            <a:r>
              <a:rPr lang="en-US" sz="1600"/>
              <a:t>Vendor doc: help.webex.com article nvvv1zb — https://help.webex.com/article/nvvv1zb — last checked 2026-10</a:t>
            </a:r>
          </a:p>
          <a:p>
            <a:r>
              <a:rPr lang="en-US" sz="1600"/>
              <a:t>Vendor doc: help.webex.com article n6gaghu — https://help.webex.com/article/n6gaghu — last checked 2026-10</a:t>
            </a:r>
          </a:p>
          <a:p>
            <a:r>
              <a:rPr lang="en-US" sz="1600"/>
              <a:t>Vendor doc: help.webex.com article n0l9q2z — https://help.webex.com/article/n0l9q2z — last checked 2026-10</a:t>
            </a:r>
          </a:p>
          <a:p>
            <a:r>
              <a:rPr lang="en-US" sz="1600"/>
              <a:t>Wikipedia: Call centre (Wikipedia) — https://en.wikipedia.org/wiki/Call_centre — last checked 2026-10</a:t>
            </a:r>
          </a:p>
          <a:p>
            <a:r>
              <a:rPr lang="en-US" sz="1600"/>
              <a:t>Wikipedia: Interactive voice response (Wikipedia) — https://en.wikipedia.org/wiki/Interactive_voice_response — last checked 2026-10</a:t>
            </a:r>
          </a:p>
          <a:p>
            <a:r>
              <a:rPr lang="en-US" sz="1600"/>
              <a:t>Release notes: What's new for administrators in Webex Contact Center — https://help.webex.com/article/nv7abhz — last checked 2026-10</a:t>
            </a:r>
          </a:p>
          <a:p>
            <a:r>
              <a:rPr lang="en-US" sz="1600"/>
              <a:t>Vendor doc: help.webex.com article 6m6r3fb — https://help.webex.com/article/6m6r3fb — last checked 2026-10</a:t>
            </a:r>
          </a:p>
          <a:p>
            <a:r>
              <a:rPr lang="en-US" sz="1600"/>
              <a:t>Vendor doc: help.webex.com article nmzg380 — https://help.webex.com/article/nmzg380 — last checked 2026-10</a:t>
            </a:r>
          </a:p>
          <a:p>
            <a:r>
              <a:rPr lang="en-US" sz="1600"/>
              <a:t>Independent, free, learning-only student project. Not affiliated with or endorsed by any vendor.</a:t>
            </a:r>
          </a:p>
          <a:p>
            <a:r>
              <a:rPr lang="en-US" sz="1600"/>
              <a:t>Trademarks belong to their owners.</a:t>
            </a:r>
          </a:p>
          <a:p>
            <a:r>
              <a:rPr lang="en-US" sz="1600"/>
              <a:t>Concerns: https://cyphermonkeylabs.com/#contact</a:t>
            </a:r>
          </a:p>
          <a:p>
            <a:r>
              <a:rPr lang="en-US" sz="1600"/>
              <a:t>CypherMonkey Labs</a:t>
            </a:r>
          </a:p>
          <a:p>
            <a:r>
              <a:rPr lang="en-US" sz="1600"/>
              <a:t>© 2026 CypherMonkeyLabs</a:t>
            </a:r>
          </a:p>
          <a:p>
            <a:r>
              <a:rPr lang="en-US" sz="1600"/>
              <a:t>https://cyphermonkeylabs.com</a:t>
            </a:r>
          </a:p>
          <a:p>
            <a:r>
              <a:rPr lang="en-US" sz="1600"/>
              <a:t>https://github.com/CypherMonkeyLabs</a:t>
            </a:r>
          </a:p>
          <a:p>
            <a:r>
              <a:rPr lang="en-US" sz="1600"/>
              <a:t>https://linktr.ee/cyphermonkey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