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7" Type="http://schemas.openxmlformats.org/officeDocument/2006/relationships/slide" Target="slides/slide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7.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5943600"/>
          </a:xfrm>
          <a:prstGeom prst="rect">
            <a:avLst/>
          </a:prstGeom>
          <a:noFill/>
        </p:spPr>
        <p:txBody>
          <a:bodyPr wrap="square">
            <a:spAutoFit/>
          </a:bodyPr>
          <a:lstStyle/>
          <a:p>
            <a:r>
              <a:rPr lang="en-US" sz="2800" b="1"/>
              <a:t>Security and compliance</a:t>
            </a:r>
          </a:p>
          <a:p>
            <a:r>
              <a:rPr lang="en-US" sz="1600"/>
              <a:t>Security and compliance TLS version, SRTP suite, and end-to-end encryption are three different sentences. Item What to remember Source TLS 1.2 and 1.3 for secure SIP. jwkbt2 Certificates Server Authentication EKU. CN or SAN matches Control Hub without the port. jwkbt2 SRTP AES_CM_128_HMAC_SHA1_80. jwkbt2 E2EE Off by default. Not for PSTN. Recording disables it. 5h5d8ab Proxy inspection Apps trust an OS CA. Room devices and MPP phones need TAC to install a custom CA. b2exve Back to the lab</a:t>
            </a:r>
          </a:p>
          <a:p>
            <a:r>
              <a:rPr lang="en-US" sz="1600"/>
              <a:t>Sources and go deeper</a:t>
            </a:r>
          </a:p>
          <a:p>
            <a:r>
              <a:rPr lang="en-US" sz="1600"/>
              <a:t>Wikipedia: Webex (Wikipedia) — https://en.wikipedia.org/wiki/Webex — last checked 2026-10</a:t>
            </a:r>
          </a:p>
          <a:p>
            <a:r>
              <a:rPr lang="en-US" sz="1600"/>
              <a:t>Vendor doc: Webex Help Center — https://help.webex.com/ — last checked 2026-10</a:t>
            </a:r>
          </a:p>
          <a:p>
            <a:r>
              <a:rPr lang="en-US" sz="1600"/>
              <a:t>DevDocs: Webex developer documentation — https://developer.webex.com/ — last checked 2026-10</a:t>
            </a:r>
          </a:p>
          <a:p>
            <a:r>
              <a:rPr lang="en-US" sz="1600"/>
              <a:t>DevDocs: Webex developer getting started — https://developer.webex.com/docs/getting-started — last checked 2026-10</a:t>
            </a:r>
          </a:p>
          <a:p>
            <a:r>
              <a:rPr lang="en-US" sz="1600"/>
              <a:t>Community: Webex community — https://help.webex.com/community — last checked 2026-10</a:t>
            </a:r>
          </a:p>
          <a:p>
            <a:r>
              <a:rPr lang="en-US" sz="1600"/>
              <a:t>SRND: Cisco Collaboration design zone — https://www.cisco.com/c/en/us/solutions/enterprise/design-zone-collaboration/index.html — last checked 2026-10</a:t>
            </a:r>
          </a:p>
          <a:p>
            <a:r>
              <a:rPr lang="en-US" sz="1600"/>
              <a:t>RFC: RFC 3261 SIP: Session Initiation Protocol — https://www.rfc-editor.org/rfc/rfc3261 — last checked 2026-10</a:t>
            </a:r>
          </a:p>
          <a:p>
            <a:r>
              <a:rPr lang="en-US" sz="1600"/>
              <a:t>Port table: IANA service name and port number registry — https://www.iana.org/assignments/service-names-port-numbers/service-names-port-numbers.xhtml — last checked 2026-10</a:t>
            </a:r>
          </a:p>
          <a:p>
            <a:r>
              <a:rPr lang="en-US" sz="1600"/>
              <a:t>Port table: Port reference for Webex Calling — https://help.webex.com/article/b2exve — last checked 2026-10</a:t>
            </a:r>
          </a:p>
          <a:p>
            <a:r>
              <a:rPr lang="en-US" sz="1600"/>
              <a:t>RFC: RFC 3263 Locating SIP Servers — https://www.rfc-editor.org/rfc/rfc3263 — last checked 2026-10</a:t>
            </a:r>
          </a:p>
          <a:p>
            <a:r>
              <a:rPr lang="en-US" sz="1600"/>
              <a:t>RFC: RFC 3264 An Offer/Answer Model with SDP — https://www.rfc-editor.org/rfc/rfc3264 — last checked 2026-10</a:t>
            </a:r>
          </a:p>
          <a:p>
            <a:r>
              <a:rPr lang="en-US" sz="1600"/>
              <a:t>Wikipedia: Session Initiation Protocol (Wikipedia) — https://en.wikipedia.org/wiki/Session_Initiation_Protocol — last checked 2026-10</a:t>
            </a:r>
          </a:p>
          <a:p>
            <a:r>
              <a:rPr lang="en-US" sz="1600"/>
              <a:t>RFC: RFC 3550 RTP — https://www.rfc-editor.org/rfc/rfc3550 — last checked 2026-10</a:t>
            </a:r>
          </a:p>
          <a:p>
            <a:r>
              <a:rPr lang="en-US" sz="1600"/>
              <a:t>RFC: RFC 3711 SRTP — https://www.rfc-editor.org/rfc/rfc3711 — last checked 2026-10</a:t>
            </a:r>
          </a:p>
          <a:p>
            <a:r>
              <a:rPr lang="en-US" sz="1600"/>
              <a:t>RFC: RFC 4566 SDP — https://www.rfc-editor.org/rfc/rfc4566 — last checked 2026-10</a:t>
            </a:r>
          </a:p>
          <a:p>
            <a:r>
              <a:rPr lang="en-US" sz="1600"/>
              <a:t>RFC: RFC 4733 RTP payload for DTMF — https://www.rfc-editor.org/rfc/rfc4733 — last checked 2026-10</a:t>
            </a:r>
          </a:p>
          <a:p>
            <a:r>
              <a:rPr lang="en-US" sz="1600"/>
              <a:t>Wikipedia: Real-time Transport Protocol (Wikipedia) — https://en.wikipedia.org/wiki/Real-time_Transport_Protocol — last checked 2026-10</a:t>
            </a:r>
          </a:p>
          <a:p>
            <a:r>
              <a:rPr lang="en-US" sz="1600"/>
              <a:t>Release notes: What's new in Webex Calling — https://help.webex.com/article/278bz2 — last checked 2026-10</a:t>
            </a:r>
          </a:p>
          <a:p>
            <a:r>
              <a:rPr lang="en-US" sz="1600"/>
              <a:t>RFC: RFC 8446 TLS 1.3 — https://www.rfc-editor.org/rfc/rfc8446 — last checked 2026-10</a:t>
            </a:r>
          </a:p>
          <a:p>
            <a:r>
              <a:rPr lang="en-US" sz="1600"/>
              <a:t>Vendor doc: help.webex.com article jwkbt2 — https://help.webex.com/article/jwkbt2 — last checked 2026-10</a:t>
            </a:r>
          </a:p>
          <a:p>
            <a:r>
              <a:rPr lang="en-US" sz="1600"/>
              <a:t>Vendor doc: help.webex.com article 5h5d8ab — https://help.webex.com/article/5h5d8ab — last checked 2026-10</a:t>
            </a:r>
          </a:p>
          <a:p>
            <a:r>
              <a:rPr lang="en-US" sz="1600"/>
              <a:t>Vendor doc: help.webex.com article nhvl4hw — https://help.webex.com/article/nhvl4hw — last checked 2026-10</a:t>
            </a:r>
          </a:p>
          <a:p>
            <a:r>
              <a:rPr lang="en-US" sz="1600"/>
              <a:t>Vendor doc: help.webex.com article nvfbjts — https://help.webex.com/article/nvfbjts — last checked 2026-10</a:t>
            </a:r>
          </a:p>
          <a:p>
            <a:r>
              <a:rPr lang="en-US" sz="1600"/>
              <a:t>Vendor doc: help.webex.com article nj0abhbb — https://help.webex.com/article/nj0abhbb — last checked 2026-10</a:t>
            </a:r>
          </a:p>
          <a:p>
            <a:r>
              <a:rPr lang="en-US" sz="1600"/>
              <a:t>Vendor doc: help.webex.com article mwjlgk — https://help.webex.com/article/mwjlgk — last checked 2026-10</a:t>
            </a:r>
          </a:p>
          <a:p>
            <a:r>
              <a:rPr lang="en-US" sz="1600"/>
              <a:t>Vendor doc: help.webex.com article py6u9h — https://help.webex.com/article/py6u9h — last checked 2026-10</a:t>
            </a:r>
          </a:p>
          <a:p>
            <a:r>
              <a:rPr lang="en-US" sz="1600"/>
              <a:t>Vendor doc: help.webex.com article tajemk — https://help.webex.com/article/tajemk — last checked 2026-10</a:t>
            </a:r>
          </a:p>
          <a:p>
            <a:r>
              <a:rPr lang="en-US" sz="1600"/>
              <a:t>Vendor doc: help.webex.com article n1lsqvu — https://help.webex.com/article/n1lsqvu — last checked 2026-10</a:t>
            </a:r>
          </a:p>
          <a:p>
            <a:r>
              <a:rPr lang="en-US" sz="1600"/>
              <a:t>Vendor doc: help.webex.com article s0qro1 — https://help.webex.com/article/s0qro1 — last checked 2026-10</a:t>
            </a:r>
          </a:p>
          <a:p>
            <a:r>
              <a:rPr lang="en-US" sz="1600"/>
              <a:t>Vendor doc: help.webex.com article nvvv1zb — https://help.webex.com/article/nvvv1zb — last checked 2026-10</a:t>
            </a:r>
          </a:p>
          <a:p>
            <a:r>
              <a:rPr lang="en-US" sz="1600"/>
              <a:t>Vendor doc: help.webex.com article n6gaghu — https://help.webex.com/article/n6gaghu — last checked 2026-10</a:t>
            </a:r>
          </a:p>
          <a:p>
            <a:r>
              <a:rPr lang="en-US" sz="1600"/>
              <a:t>Vendor doc: help.webex.com article n0l9q2z — https://help.webex.com/article/n0l9q2z — last checked 2026-10</a:t>
            </a:r>
          </a:p>
          <a:p>
            <a:r>
              <a:rPr lang="en-US" sz="1600"/>
              <a:t>Vendor doc: help.webex.com article oybc4fb — https://help.webex.com/article/oybc4fb — last checked 2026-10</a:t>
            </a:r>
          </a:p>
          <a:p>
            <a:r>
              <a:rPr lang="en-US" sz="1600"/>
              <a:t>Vendor doc: help.webex.com article wej14b — https://help.webex.com/article/wej14b — last checked 2026-10</a:t>
            </a:r>
          </a:p>
          <a:p>
            <a:r>
              <a:rPr lang="en-US" sz="1600"/>
              <a:t>Vendor doc: help.webex.com article s0lk5g — https://help.webex.com/article/s0lk5g — last checked 2026-10</a:t>
            </a:r>
          </a:p>
          <a:p>
            <a:r>
              <a:rPr lang="en-US" sz="1600"/>
              <a:t>Vendor doc: help.webex.com article WBX28754 — https://help.webex.com/article/WBX28754 — last checked 2026-10</a:t>
            </a:r>
          </a:p>
          <a:p>
            <a:r>
              <a:rPr lang="en-US" sz="1600"/>
              <a:t>Independent, free, learning-only student project. Not affiliated with or endorsed by any vendor.</a:t>
            </a:r>
          </a:p>
          <a:p>
            <a:r>
              <a:rPr lang="en-US" sz="1600"/>
              <a:t>Trademarks belong to their owners.</a:t>
            </a:r>
          </a:p>
          <a:p>
            <a:r>
              <a:rPr lang="en-US" sz="1600"/>
              <a:t>Concerns: https://cyphermonkeylabs.com/#contact</a:t>
            </a:r>
          </a:p>
          <a:p>
            <a:r>
              <a:rPr lang="en-US" sz="1600"/>
              <a:t>CypherMonkey Labs</a:t>
            </a:r>
          </a:p>
          <a:p>
            <a:r>
              <a:rPr lang="en-US" sz="1600"/>
              <a:t>© 2026 CypherMonkeyLabs</a:t>
            </a:r>
          </a:p>
          <a:p>
            <a:r>
              <a:rPr lang="en-US" sz="1600"/>
              <a:t>https://cyphermonkeylabs.com</a:t>
            </a:r>
          </a:p>
          <a:p>
            <a:r>
              <a:rPr lang="en-US" sz="1600"/>
              <a:t>https://github.com/CypherMonkeyLabs</a:t>
            </a:r>
          </a:p>
          <a:p>
            <a:r>
              <a:rPr lang="en-US" sz="1600"/>
              <a:t>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