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3" Type="http://schemas.openxmlformats.org/officeDocument/2006/relationships/presProps" Target="presProps.xml"/>
<Relationship Id="rId4" Type="http://schemas.openxmlformats.org/officeDocument/2006/relationships/viewProps" Target="viewProps.xml"/>
<Relationship Id="rId5" Type="http://schemas.openxmlformats.org/officeDocument/2006/relationships/theme" Target="theme/theme1.xml"/>
<Relationship Id="rId6" Type="http://schemas.openxmlformats.org/officeDocument/2006/relationships/tableStyles" Target="tableStyles.xml"/>
<Relationship Id="rId7" Type="http://schemas.openxmlformats.org/officeDocument/2006/relationships/slide" Target="slides/slide1.xml"/>
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1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8229600" cy="594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/>
              <a:t>Troubleshooting tree</a:t>
            </a:r>
          </a:p>
          <a:p>
            <a:r>
              <a:rPr lang="en-US" sz="1600"/>
              <a:t>Troubleshooting tree Separate signaling, media, identity, and emergency. The troubleshooting view is not Analyzer. Item What to remember Source Registers, no audio SRTP path and UDP ports. Not a SIP 200 problem. b2exve No registration NAT source-port preservation, SIP ALG, or DNS. b2exve 933 fails, calls work TCP 443 to both RedSky hosts. av6oo3, b2exve One department only Location PSTN connection and dial plan, not a global outage. T2-R03 Contact center idle Agent state, team, and queue skill. Not the Calling trunk. T3-R03 Back to the lab</a:t>
            </a:r>
          </a:p>
          <a:p>
            <a:r>
              <a:rPr lang="en-US" sz="1600"/>
              <a:t>Sources and go deeper</a:t>
            </a:r>
          </a:p>
          <a:p>
            <a:r>
              <a:rPr lang="en-US" sz="1600"/>
              <a:t>Wikipedia: Webex (Wikipedia) — https://en.wikipedia.org/wiki/Webex — last checked 2026-10</a:t>
            </a:r>
          </a:p>
          <a:p>
            <a:r>
              <a:rPr lang="en-US" sz="1600"/>
              <a:t>Vendor doc: Webex Help Center — https://help.webex.com/ — last checked 2026-10</a:t>
            </a:r>
          </a:p>
          <a:p>
            <a:r>
              <a:rPr lang="en-US" sz="1600"/>
              <a:t>DevDocs: Webex developer documentation — https://developer.webex.com/ — last checked 2026-10</a:t>
            </a:r>
          </a:p>
          <a:p>
            <a:r>
              <a:rPr lang="en-US" sz="1600"/>
              <a:t>DevDocs: Webex developer getting started — https://developer.webex.com/docs/getting-started — last checked 2026-10</a:t>
            </a:r>
          </a:p>
          <a:p>
            <a:r>
              <a:rPr lang="en-US" sz="1600"/>
              <a:t>Community: Webex community — https://help.webex.com/community — last checked 2026-10</a:t>
            </a:r>
          </a:p>
          <a:p>
            <a:r>
              <a:rPr lang="en-US" sz="1600"/>
              <a:t>SRND: Cisco Collaboration design zone — https://www.cisco.com/c/en/us/solutions/enterprise/design-zone-collaboration/index.html — last checked 2026-10</a:t>
            </a:r>
          </a:p>
          <a:p>
            <a:r>
              <a:rPr lang="en-US" sz="1600"/>
              <a:t>RFC: RFC 3261 SIP: Session Initiation Protocol — https://www.rfc-editor.org/rfc/rfc3261 — last checked 2026-10</a:t>
            </a:r>
          </a:p>
          <a:p>
            <a:r>
              <a:rPr lang="en-US" sz="1600"/>
              <a:t>Port table: IANA service name and port number registry — https://www.iana.org/assignments/service-names-port-numbers/service-names-port-numbers.xhtml — last checked 2026-10</a:t>
            </a:r>
          </a:p>
          <a:p>
            <a:r>
              <a:rPr lang="en-US" sz="1600"/>
              <a:t>Port table: Port reference for Webex Calling — https://help.webex.com/article/b2exve — last checked 2026-10</a:t>
            </a:r>
          </a:p>
          <a:p>
            <a:r>
              <a:rPr lang="en-US" sz="1600"/>
              <a:t>Wikipedia: Call centre (Wikipedia) — https://en.wikipedia.org/wiki/Call_centre — last checked 2026-10</a:t>
            </a:r>
          </a:p>
          <a:p>
            <a:r>
              <a:rPr lang="en-US" sz="1600"/>
              <a:t>Wikipedia: Interactive voice response (Wikipedia) — https://en.wikipedia.org/wiki/Interactive_voice_response — last checked 2026-10</a:t>
            </a:r>
          </a:p>
          <a:p>
            <a:r>
              <a:rPr lang="en-US" sz="1600"/>
              <a:t>Release notes: What's new for administrators in Webex Contact Center — https://help.webex.com/article/nv7abhz — last checked 2026-10</a:t>
            </a:r>
          </a:p>
          <a:p>
            <a:r>
              <a:rPr lang="en-US" sz="1600"/>
              <a:t>RFC: RFC 3263 Locating SIP Servers — https://www.rfc-editor.org/rfc/rfc3263 — last checked 2026-10</a:t>
            </a:r>
          </a:p>
          <a:p>
            <a:r>
              <a:rPr lang="en-US" sz="1600"/>
              <a:t>RFC: RFC 3264 An Offer/Answer Model with SDP — https://www.rfc-editor.org/rfc/rfc3264 — last checked 2026-10</a:t>
            </a:r>
          </a:p>
          <a:p>
            <a:r>
              <a:rPr lang="en-US" sz="1600"/>
              <a:t>Wikipedia: Session Initiation Protocol (Wikipedia) — https://en.wikipedia.org/wiki/Session_Initiation_Protocol — last checked 2026-10</a:t>
            </a:r>
          </a:p>
          <a:p>
            <a:r>
              <a:rPr lang="en-US" sz="1600"/>
              <a:t>Vendor doc: help.webex.com article frj1efb — https://help.webex.com/article/frj1efb — last checked 2026-10</a:t>
            </a:r>
          </a:p>
          <a:p>
            <a:r>
              <a:rPr lang="en-US" sz="1600"/>
              <a:t>Vendor doc: help.webex.com article n0xb944 — https://help.webex.com/article/n0xb944 — last checked 2026-10</a:t>
            </a:r>
          </a:p>
          <a:p>
            <a:r>
              <a:rPr lang="en-US" sz="1600"/>
              <a:t>Vendor doc: help.webex.com article 2zx7fg — https://help.webex.com/article/2zx7fg — last checked 2026-10</a:t>
            </a:r>
          </a:p>
          <a:p>
            <a:r>
              <a:rPr lang="en-US" sz="1600"/>
              <a:t>Vendor doc: help.webex.com article jr1i3r — https://help.webex.com/article/jr1i3r — last checked 2026-10</a:t>
            </a:r>
          </a:p>
          <a:p>
            <a:r>
              <a:rPr lang="en-US" sz="1600"/>
              <a:t>Vendor doc: help.webex.com article n4hssfr — https://help.webex.com/article/n4hssfr — last checked 2026-10</a:t>
            </a:r>
          </a:p>
          <a:p>
            <a:r>
              <a:rPr lang="en-US" sz="1600"/>
              <a:t>Vendor doc: help.webex.com article 278bz2 — https://help.webex.com/article/278bz2 — last checked 2026-10</a:t>
            </a:r>
          </a:p>
          <a:p>
            <a:r>
              <a:rPr lang="en-US" sz="1600"/>
              <a:t>Independent, free, learning-only student project. Not affiliated with or endorsed by any vendor.</a:t>
            </a:r>
          </a:p>
          <a:p>
            <a:r>
              <a:rPr lang="en-US" sz="1600"/>
              <a:t>Trademarks belong to their owners.</a:t>
            </a:r>
          </a:p>
          <a:p>
            <a:r>
              <a:rPr lang="en-US" sz="1600"/>
              <a:t>Concerns: https://cyphermonkeylabs.com/#contact</a:t>
            </a:r>
          </a:p>
          <a:p>
            <a:r>
              <a:rPr lang="en-US" sz="1600"/>
              <a:t>CypherMonkey Labs</a:t>
            </a:r>
          </a:p>
          <a:p>
            <a:r>
              <a:rPr lang="en-US" sz="1600"/>
              <a:t>© 2026 CypherMonkeyLabs</a:t>
            </a:r>
          </a:p>
          <a:p>
            <a:r>
              <a:rPr lang="en-US" sz="1600"/>
              <a:t>https://cyphermonkeylabs.com</a:t>
            </a:r>
          </a:p>
          <a:p>
            <a:r>
              <a:rPr lang="en-US" sz="1600"/>
              <a:t>https://github.com/CypherMonkeyLabs</a:t>
            </a:r>
          </a:p>
          <a:p>
            <a:r>
              <a:rPr lang="en-US" sz="1600"/>
              <a:t>https://linktr.ee/cyphermonkey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