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Contact center routing</a:t>
            </a:r>
          </a:p>
          <a:p>
            <a:r>
              <a:rPr lang="en-US" sz="1600"/>
              <a:t>Contact center routing One page pulled from the Canon rooms named in the source column. Open the room before you quote a number in a design. This is not a copy of a Cisco document. Check What the room says Source What does an entry point represent for a phone call? The number the call arrives on. The flow tied to that entry point through a routing strategy handles it. [cite:1] T3-R03-entry-points-queues-routing.html What is a queue? Where the contact waits until an eligible agent is selected or picks it up. [cite:2] T3-R03-entry-points-queues-routing.html Which patterns can a non-skill team queue use? The routing article lists Longest Available for that queue type. The queue article says Longest Available is the default. [cite:2] [cite:3] T3-R03-entry-points-queues-routing.html Which patterns can a non-skill agent-assignment queue use? Longest Available, Circular, and Linear/Top-down. Circular is the default. There is no timed target expansion. [cite:2] [cite:3] T3-R03-entry-points-queues-routing.html When is Best Available a choice? Skill-based queues. It ranks agents who fully meet the requirements by proficiency score. [cite:2] [cite:3] T3-R03-entry-points-queues-routing.html How does a call distribution group expand? The contact searches the first group. If nobody matches, it parks for the configured duration, then the next group’s teams are added. A later free agent in an earlier group can still be chosen. [cite:2] T3-R03-entry-points-queues-routing.html What does Check Agent Availability change? An empty current group is skipped immediately, from the Queue Contact activity. [cite:2] T3-R03-entry-points-queues-routing.html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Vendor doc: help.webex.com article utqcm7 — https://help.webex.com/article/utqcm7 — last checked 2026-10</a:t>
            </a:r>
          </a:p>
          <a:p>
            <a:r>
              <a:rPr lang="en-US" sz="1600"/>
              <a:t>Vendor doc: help.webex.com article np2fdx — https://help.webex.com/article/np2fdx — last checked 2026-10</a:t>
            </a:r>
          </a:p>
          <a:p>
            <a:r>
              <a:rPr lang="en-US" sz="1600"/>
              <a:t>Vendor doc: help.webex.com article ubg5qd — https://help.webex.com/article/ubg5qd — last checked 2026-10</a:t>
            </a:r>
          </a:p>
          <a:p>
            <a:r>
              <a:rPr lang="en-US" sz="1600"/>
              <a:t>Vendor doc: help.webex.com article nfrs2adb — https://help.webex.com/article/nfrs2adb — last checked 2026-10</a:t>
            </a:r>
          </a:p>
          <a:p>
            <a:r>
              <a:rPr lang="en-US" sz="1600"/>
              <a:t>Vendor doc: help.webex.com article nhovcy4 — https://help.webex.com/article/nhovcy4 — last checked 2026-10</a:t>
            </a:r>
          </a:p>
          <a:p>
            <a:r>
              <a:rPr lang="en-US" sz="1600"/>
              <a:t>Vendor doc: help.webex.com article nbedetf — https://help.webex.com/article/nbedetf — last checked 2026-10</a:t>
            </a:r>
          </a:p>
          <a:p>
            <a:r>
              <a:rPr lang="en-US" sz="1600"/>
              <a:t>Vendor doc: help.webex.com article ewuay1 — https://help.webex.com/article/ewuay1 — last checked 2026-10</a:t>
            </a:r>
          </a:p>
          <a:p>
            <a:r>
              <a:rPr lang="en-US" sz="1600"/>
              <a:t>Vendor doc: help.webex.com article tajemk — https://help.webex.com/article/tajemk — last checked 2026-10</a:t>
            </a:r>
          </a:p>
          <a:p>
            <a:r>
              <a:rPr lang="en-US" sz="1600"/>
              <a:t>Vendor doc: help.webex.com article s0qro1 — https://help.webex.com/article/s0qro1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t137o3 — https://help.webex.com/article/t137o3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o6rfjeb — https://help.webex.com/article/o6rfjeb — last checked 2026-10</a:t>
            </a:r>
          </a:p>
          <a:p>
            <a:r>
              <a:rPr lang="en-US" sz="1600"/>
              <a:t>Vendor doc: help.webex.com article upg0eu — https://help.webex.com/article/upg0eu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